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51" r:id="rId2"/>
    <p:sldId id="350" r:id="rId3"/>
    <p:sldId id="349" r:id="rId4"/>
    <p:sldId id="352" r:id="rId5"/>
    <p:sldId id="353" r:id="rId6"/>
    <p:sldId id="331" r:id="rId7"/>
    <p:sldId id="348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09" r:id="rId25"/>
    <p:sldId id="313" r:id="rId26"/>
    <p:sldId id="314" r:id="rId27"/>
    <p:sldId id="315" r:id="rId28"/>
    <p:sldId id="320" r:id="rId29"/>
    <p:sldId id="316" r:id="rId30"/>
    <p:sldId id="317" r:id="rId31"/>
    <p:sldId id="319" r:id="rId32"/>
    <p:sldId id="329" r:id="rId33"/>
    <p:sldId id="330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2A83"/>
    <a:srgbClr val="1B7837"/>
    <a:srgbClr val="AF8DC3"/>
    <a:srgbClr val="D9F0D3"/>
    <a:srgbClr val="7FBF7B"/>
    <a:srgbClr val="E2E2E2"/>
    <a:srgbClr val="31708D"/>
    <a:srgbClr val="FDFDFD"/>
    <a:srgbClr val="2E75B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82165" autoAdjust="0"/>
  </p:normalViewPr>
  <p:slideViewPr>
    <p:cSldViewPr snapToGrid="0">
      <p:cViewPr varScale="1">
        <p:scale>
          <a:sx n="78" d="100"/>
          <a:sy n="78" d="100"/>
        </p:scale>
        <p:origin x="120" y="77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114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Knowledge of Census data</c:v>
                </c:pt>
              </c:strCache>
            </c:strRef>
          </c:tx>
          <c:spPr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762A83"/>
              </a:solidFill>
              <a:ln w="127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AF8DC3"/>
              </a:solidFill>
              <a:ln w="127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D9F0D3"/>
              </a:solidFill>
              <a:ln w="127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7FBF7B"/>
              </a:solidFill>
              <a:ln w="127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1B7837"/>
              </a:solidFill>
              <a:ln w="127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chemeClr val="bg1">
                  <a:lumMod val="85000"/>
                </a:schemeClr>
              </a:solidFill>
              <a:ln w="127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t" anchorCtr="0">
                <a:no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Sheet1!$B$1:$G$1</c:f>
              <c:strCache>
                <c:ptCount val="6"/>
                <c:pt idx="0">
                  <c:v>Totally new to it</c:v>
                </c:pt>
                <c:pt idx="1">
                  <c:v>I know a little bit</c:v>
                </c:pt>
                <c:pt idx="2">
                  <c:v>Pretty good</c:v>
                </c:pt>
                <c:pt idx="3">
                  <c:v>Very good</c:v>
                </c:pt>
                <c:pt idx="4">
                  <c:v>Nearly an expert</c:v>
                </c:pt>
                <c:pt idx="5">
                  <c:v>Not sure / Did not answer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2</c:v>
                </c:pt>
                <c:pt idx="1">
                  <c:v>12</c:v>
                </c:pt>
                <c:pt idx="2">
                  <c:v>23</c:v>
                </c:pt>
                <c:pt idx="3">
                  <c:v>14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4"/>
          <c:order val="0"/>
          <c:tx>
            <c:strRef>
              <c:f>Sheet1!$F$1</c:f>
              <c:strCache>
                <c:ptCount val="1"/>
                <c:pt idx="0">
                  <c:v>Extremely</c:v>
                </c:pt>
              </c:strCache>
            </c:strRef>
          </c:tx>
          <c:spPr>
            <a:solidFill>
              <a:srgbClr val="1B7837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0BCDE512-E9DE-4EB3-88F0-7142BB5DB229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6C5DCD96-D764-4D34-935E-19BA7079077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D64122AB-02D1-4EFE-AF94-15958821D9EE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B3A917E-AB94-40E0-9EC7-22818117BDCF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EDD4319D-6AE7-470C-9465-4D53A40A0A91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9FDD63B4-84A2-41F1-8A99-2F48524370A2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EF5F38AF-F575-4462-AA8E-F8080E51AB1B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Period of Construction</c:v>
                </c:pt>
                <c:pt idx="1">
                  <c:v>Tenure</c:v>
                </c:pt>
                <c:pt idx="2">
                  <c:v>Shelter Costs</c:v>
                </c:pt>
                <c:pt idx="3">
                  <c:v>Renters with a housing subsidy</c:v>
                </c:pt>
                <c:pt idx="4">
                  <c:v>Owners with a mortgage</c:v>
                </c:pt>
                <c:pt idx="5">
                  <c:v>Estimated value of owned dwellings</c:v>
                </c:pt>
                <c:pt idx="6">
                  <c:v>Dwellings that are part of a condominium development</c:v>
                </c:pt>
              </c:strCache>
            </c:strRef>
          </c:cat>
          <c:val>
            <c:numRef>
              <c:f>Sheet1!$F$2:$F$8</c:f>
              <c:numCache>
                <c:formatCode>General</c:formatCode>
                <c:ptCount val="7"/>
                <c:pt idx="0">
                  <c:v>9</c:v>
                </c:pt>
                <c:pt idx="1">
                  <c:v>14</c:v>
                </c:pt>
                <c:pt idx="2">
                  <c:v>27</c:v>
                </c:pt>
                <c:pt idx="3">
                  <c:v>26</c:v>
                </c:pt>
                <c:pt idx="4">
                  <c:v>10</c:v>
                </c:pt>
                <c:pt idx="5">
                  <c:v>8</c:v>
                </c:pt>
                <c:pt idx="6">
                  <c:v>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Sheet1!$F$10:$F$17</c15:f>
                <c15:dlblRangeCache>
                  <c:ptCount val="8"/>
                  <c:pt idx="0">
                    <c:v>17%</c:v>
                  </c:pt>
                  <c:pt idx="1">
                    <c:v>26%</c:v>
                  </c:pt>
                  <c:pt idx="2">
                    <c:v>50%</c:v>
                  </c:pt>
                  <c:pt idx="3">
                    <c:v>48%</c:v>
                  </c:pt>
                  <c:pt idx="4">
                    <c:v>19%</c:v>
                  </c:pt>
                  <c:pt idx="5">
                    <c:v>15%</c:v>
                  </c:pt>
                  <c:pt idx="6">
                    <c:v>15%</c:v>
                  </c:pt>
                </c15:dlblRangeCache>
              </c15:datalabelsRange>
            </c:ext>
          </c:extLst>
        </c:ser>
        <c:ser>
          <c:idx val="3"/>
          <c:order val="1"/>
          <c:tx>
            <c:strRef>
              <c:f>Sheet1!$E$1</c:f>
              <c:strCache>
                <c:ptCount val="1"/>
                <c:pt idx="0">
                  <c:v>Very</c:v>
                </c:pt>
              </c:strCache>
            </c:strRef>
          </c:tx>
          <c:spPr>
            <a:solidFill>
              <a:srgbClr val="7FBF7B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fld id="{00BF549B-06ED-4454-82F3-7E0794D7E2C8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E2A5BA76-D63D-453B-8A85-B5DB1375326D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6B04A859-4FFB-48E6-BA23-F2979C7C4ED6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54B19875-9551-4B15-84BA-7379C5D48877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fld id="{D3C4979A-5A84-4870-BDFE-55F7F754A392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Period of Construction</c:v>
                </c:pt>
                <c:pt idx="1">
                  <c:v>Tenure</c:v>
                </c:pt>
                <c:pt idx="2">
                  <c:v>Shelter Costs</c:v>
                </c:pt>
                <c:pt idx="3">
                  <c:v>Renters with a housing subsidy</c:v>
                </c:pt>
                <c:pt idx="4">
                  <c:v>Owners with a mortgage</c:v>
                </c:pt>
                <c:pt idx="5">
                  <c:v>Estimated value of owned dwellings</c:v>
                </c:pt>
                <c:pt idx="6">
                  <c:v>Dwellings that are part of a condominium development</c:v>
                </c:pt>
              </c:strCache>
            </c:strRef>
          </c:cat>
          <c:val>
            <c:numRef>
              <c:f>Sheet1!$E$2:$E$8</c:f>
              <c:numCache>
                <c:formatCode>General</c:formatCode>
                <c:ptCount val="7"/>
                <c:pt idx="0">
                  <c:v>1</c:v>
                </c:pt>
                <c:pt idx="1">
                  <c:v>3</c:v>
                </c:pt>
                <c:pt idx="2">
                  <c:v>11</c:v>
                </c:pt>
                <c:pt idx="3">
                  <c:v>16</c:v>
                </c:pt>
                <c:pt idx="4">
                  <c:v>5</c:v>
                </c:pt>
                <c:pt idx="5">
                  <c:v>0</c:v>
                </c:pt>
                <c:pt idx="6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Sheet1!$E$10:$E$17</c15:f>
                <c15:dlblRangeCache>
                  <c:ptCount val="8"/>
                  <c:pt idx="0">
                    <c:v>2%</c:v>
                  </c:pt>
                  <c:pt idx="1">
                    <c:v>6%</c:v>
                  </c:pt>
                  <c:pt idx="2">
                    <c:v>20%</c:v>
                  </c:pt>
                  <c:pt idx="3">
                    <c:v>30%</c:v>
                  </c:pt>
                  <c:pt idx="4">
                    <c:v>9%</c:v>
                  </c:pt>
                  <c:pt idx="5">
                    <c:v>0%</c:v>
                  </c:pt>
                  <c:pt idx="6">
                    <c:v>6%</c:v>
                  </c:pt>
                </c15:dlblRangeCache>
              </c15:datalabelsRange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Moderately</c:v>
                </c:pt>
              </c:strCache>
            </c:strRef>
          </c:tx>
          <c:spPr>
            <a:solidFill>
              <a:srgbClr val="D9F0D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4A7580F7-E02B-4C77-AB2E-1955BA12104B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C9A730F2-943E-42D7-8175-51444D7DAA9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E92DA807-A8BE-4B40-90F3-BDF937B970BC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F365FE20-CC5B-416A-BAD9-E17D83B97C6A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CF9D30C7-A72E-40E4-9251-5C41713BA22F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817E483B-F11C-470E-9090-B3C0DF1D1A9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9B394C87-5E30-4EF1-A635-F85E45F4C1D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Period of Construction</c:v>
                </c:pt>
                <c:pt idx="1">
                  <c:v>Tenure</c:v>
                </c:pt>
                <c:pt idx="2">
                  <c:v>Shelter Costs</c:v>
                </c:pt>
                <c:pt idx="3">
                  <c:v>Renters with a housing subsidy</c:v>
                </c:pt>
                <c:pt idx="4">
                  <c:v>Owners with a mortgage</c:v>
                </c:pt>
                <c:pt idx="5">
                  <c:v>Estimated value of owned dwellings</c:v>
                </c:pt>
                <c:pt idx="6">
                  <c:v>Dwellings that are part of a condominium development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9</c:v>
                </c:pt>
                <c:pt idx="1">
                  <c:v>7</c:v>
                </c:pt>
                <c:pt idx="2">
                  <c:v>3</c:v>
                </c:pt>
                <c:pt idx="3">
                  <c:v>2</c:v>
                </c:pt>
                <c:pt idx="4">
                  <c:v>7</c:v>
                </c:pt>
                <c:pt idx="5">
                  <c:v>5</c:v>
                </c:pt>
                <c:pt idx="6">
                  <c:v>6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Sheet1!$D$10:$D$17</c15:f>
                <c15:dlblRangeCache>
                  <c:ptCount val="8"/>
                  <c:pt idx="0">
                    <c:v>17%</c:v>
                  </c:pt>
                  <c:pt idx="1">
                    <c:v>13%</c:v>
                  </c:pt>
                  <c:pt idx="2">
                    <c:v>6%</c:v>
                  </c:pt>
                  <c:pt idx="3">
                    <c:v>4%</c:v>
                  </c:pt>
                  <c:pt idx="4">
                    <c:v>13%</c:v>
                  </c:pt>
                  <c:pt idx="5">
                    <c:v>9%</c:v>
                  </c:pt>
                  <c:pt idx="6">
                    <c:v>11%</c:v>
                  </c:pt>
                </c15:dlblRangeCache>
              </c15:datalabelsRange>
            </c:ext>
          </c:extLst>
        </c:ser>
        <c:ser>
          <c:idx val="1"/>
          <c:order val="3"/>
          <c:tx>
            <c:strRef>
              <c:f>Sheet1!$C$1</c:f>
              <c:strCache>
                <c:ptCount val="1"/>
                <c:pt idx="0">
                  <c:v>Slightly</c:v>
                </c:pt>
              </c:strCache>
            </c:strRef>
          </c:tx>
          <c:spPr>
            <a:solidFill>
              <a:srgbClr val="AF8DC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Sheet1!$A$2:$A$8</c:f>
              <c:strCache>
                <c:ptCount val="7"/>
                <c:pt idx="0">
                  <c:v>Period of Construction</c:v>
                </c:pt>
                <c:pt idx="1">
                  <c:v>Tenure</c:v>
                </c:pt>
                <c:pt idx="2">
                  <c:v>Shelter Costs</c:v>
                </c:pt>
                <c:pt idx="3">
                  <c:v>Renters with a housing subsidy</c:v>
                </c:pt>
                <c:pt idx="4">
                  <c:v>Owners with a mortgage</c:v>
                </c:pt>
                <c:pt idx="5">
                  <c:v>Estimated value of owned dwellings</c:v>
                </c:pt>
                <c:pt idx="6">
                  <c:v>Dwellings that are part of a condominium development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9</c:v>
                </c:pt>
                <c:pt idx="1">
                  <c:v>6</c:v>
                </c:pt>
                <c:pt idx="2">
                  <c:v>3</c:v>
                </c:pt>
                <c:pt idx="3">
                  <c:v>4</c:v>
                </c:pt>
                <c:pt idx="4">
                  <c:v>11</c:v>
                </c:pt>
                <c:pt idx="5">
                  <c:v>13</c:v>
                </c:pt>
                <c:pt idx="6">
                  <c:v>12</c:v>
                </c:pt>
              </c:numCache>
            </c:numRef>
          </c:val>
        </c:ser>
        <c:ser>
          <c:idx val="0"/>
          <c:order val="4"/>
          <c:tx>
            <c:strRef>
              <c:f>Sheet1!$B$1</c:f>
              <c:strCache>
                <c:ptCount val="1"/>
                <c:pt idx="0">
                  <c:v>Not at all</c:v>
                </c:pt>
              </c:strCache>
            </c:strRef>
          </c:tx>
          <c:spPr>
            <a:solidFill>
              <a:srgbClr val="762A8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Sheet1!$A$2:$A$8</c:f>
              <c:strCache>
                <c:ptCount val="7"/>
                <c:pt idx="0">
                  <c:v>Period of Construction</c:v>
                </c:pt>
                <c:pt idx="1">
                  <c:v>Tenure</c:v>
                </c:pt>
                <c:pt idx="2">
                  <c:v>Shelter Costs</c:v>
                </c:pt>
                <c:pt idx="3">
                  <c:v>Renters with a housing subsidy</c:v>
                </c:pt>
                <c:pt idx="4">
                  <c:v>Owners with a mortgage</c:v>
                </c:pt>
                <c:pt idx="5">
                  <c:v>Estimated value of owned dwellings</c:v>
                </c:pt>
                <c:pt idx="6">
                  <c:v>Dwellings that are part of a condominium development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12</c:v>
                </c:pt>
                <c:pt idx="1">
                  <c:v>7</c:v>
                </c:pt>
                <c:pt idx="2">
                  <c:v>4</c:v>
                </c:pt>
                <c:pt idx="3">
                  <c:v>1</c:v>
                </c:pt>
                <c:pt idx="4">
                  <c:v>10</c:v>
                </c:pt>
                <c:pt idx="5">
                  <c:v>16</c:v>
                </c:pt>
                <c:pt idx="6">
                  <c:v>12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Not sure / Did not answer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Sheet1!$A$2:$A$8</c:f>
              <c:strCache>
                <c:ptCount val="7"/>
                <c:pt idx="0">
                  <c:v>Period of Construction</c:v>
                </c:pt>
                <c:pt idx="1">
                  <c:v>Tenure</c:v>
                </c:pt>
                <c:pt idx="2">
                  <c:v>Shelter Costs</c:v>
                </c:pt>
                <c:pt idx="3">
                  <c:v>Renters with a housing subsidy</c:v>
                </c:pt>
                <c:pt idx="4">
                  <c:v>Owners with a mortgage</c:v>
                </c:pt>
                <c:pt idx="5">
                  <c:v>Estimated value of owned dwellings</c:v>
                </c:pt>
                <c:pt idx="6">
                  <c:v>Dwellings that are part of a condominium development</c:v>
                </c:pt>
              </c:strCache>
            </c:strRef>
          </c:cat>
          <c:val>
            <c:numRef>
              <c:f>Sheet1!$G$2:$G$8</c:f>
              <c:numCache>
                <c:formatCode>General</c:formatCode>
                <c:ptCount val="7"/>
                <c:pt idx="0">
                  <c:v>14</c:v>
                </c:pt>
                <c:pt idx="1">
                  <c:v>17</c:v>
                </c:pt>
                <c:pt idx="2">
                  <c:v>6</c:v>
                </c:pt>
                <c:pt idx="3">
                  <c:v>5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98922424"/>
        <c:axId val="98920464"/>
      </c:barChart>
      <c:catAx>
        <c:axId val="9892242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920464"/>
        <c:crosses val="autoZero"/>
        <c:auto val="1"/>
        <c:lblAlgn val="ctr"/>
        <c:lblOffset val="100"/>
        <c:noMultiLvlLbl val="0"/>
      </c:catAx>
      <c:valAx>
        <c:axId val="98920464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98922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4"/>
          <c:order val="0"/>
          <c:tx>
            <c:strRef>
              <c:f>Sheet1!$F$1</c:f>
              <c:strCache>
                <c:ptCount val="1"/>
                <c:pt idx="0">
                  <c:v>Extremely</c:v>
                </c:pt>
              </c:strCache>
            </c:strRef>
          </c:tx>
          <c:spPr>
            <a:solidFill>
              <a:srgbClr val="1B7837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169C3AC3-5312-4EF1-9D2A-2DF2BFB634F4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FDB5DBCF-1DCE-43BE-A2AA-68675AD2A07D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E3765DE1-0A07-4B50-A5E1-9EF155A1445B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36FB8540-D7AB-4323-AD70-77E67681F8CC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59C42F7C-BC19-419F-A27E-9AFBBE04636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8B288D1C-C167-4D2E-972B-0EE931600FD2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A89404FA-E9A9-4EE7-9733-D2EB5C2E670F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Number of rooms per dwelling</c:v>
                </c:pt>
                <c:pt idx="1">
                  <c:v>Number of bedrooms per dwelling</c:v>
                </c:pt>
                <c:pt idx="2">
                  <c:v>Households in core housing need</c:v>
                </c:pt>
                <c:pt idx="3">
                  <c:v>Affordability (Shelter to Income Ratios)</c:v>
                </c:pt>
                <c:pt idx="4">
                  <c:v>Adequacy (major repairs needed)?</c:v>
                </c:pt>
                <c:pt idx="5">
                  <c:v>Affordability (&gt;30% of pre-tax household income being spent on shelter costs)</c:v>
                </c:pt>
                <c:pt idx="6">
                  <c:v>Suitability (persons per bedroom)</c:v>
                </c:pt>
              </c:strCache>
            </c:strRef>
          </c:cat>
          <c:val>
            <c:numRef>
              <c:f>Sheet1!$F$2:$F$8</c:f>
              <c:numCache>
                <c:formatCode>General</c:formatCode>
                <c:ptCount val="7"/>
                <c:pt idx="0">
                  <c:v>12</c:v>
                </c:pt>
                <c:pt idx="1">
                  <c:v>13</c:v>
                </c:pt>
                <c:pt idx="2">
                  <c:v>29</c:v>
                </c:pt>
                <c:pt idx="3">
                  <c:v>32</c:v>
                </c:pt>
                <c:pt idx="4">
                  <c:v>23</c:v>
                </c:pt>
                <c:pt idx="5">
                  <c:v>30</c:v>
                </c:pt>
                <c:pt idx="6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Sheet1!$F$10:$F$17</c15:f>
                <c15:dlblRangeCache>
                  <c:ptCount val="8"/>
                  <c:pt idx="0">
                    <c:v>22%</c:v>
                  </c:pt>
                  <c:pt idx="1">
                    <c:v>24%</c:v>
                  </c:pt>
                  <c:pt idx="2">
                    <c:v>54%</c:v>
                  </c:pt>
                  <c:pt idx="3">
                    <c:v>59%</c:v>
                  </c:pt>
                  <c:pt idx="4">
                    <c:v>43%</c:v>
                  </c:pt>
                  <c:pt idx="5">
                    <c:v>56%</c:v>
                  </c:pt>
                  <c:pt idx="6">
                    <c:v>37%</c:v>
                  </c:pt>
                </c15:dlblRangeCache>
              </c15:datalabelsRange>
            </c:ext>
          </c:extLst>
        </c:ser>
        <c:ser>
          <c:idx val="3"/>
          <c:order val="1"/>
          <c:tx>
            <c:strRef>
              <c:f>Sheet1!$E$1</c:f>
              <c:strCache>
                <c:ptCount val="1"/>
                <c:pt idx="0">
                  <c:v>Very</c:v>
                </c:pt>
              </c:strCache>
            </c:strRef>
          </c:tx>
          <c:spPr>
            <a:solidFill>
              <a:srgbClr val="7FBF7B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0E0BC06F-9D76-4A90-8134-7DBEFAD9658A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59C1E1BE-0763-4BEA-8C16-D8EB1CE1163A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780D09A7-0ECA-47C4-8D66-968E9B9C9A0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07E63EEB-E38E-4EDE-A09C-0856A5C2E1AB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891290DA-AD51-4FAF-8AD7-AAF09992CA9D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8CD45204-F9B0-4A17-9B1B-389139FA8F4A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80317510-BD9E-450F-8348-227B1028A366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Number of rooms per dwelling</c:v>
                </c:pt>
                <c:pt idx="1">
                  <c:v>Number of bedrooms per dwelling</c:v>
                </c:pt>
                <c:pt idx="2">
                  <c:v>Households in core housing need</c:v>
                </c:pt>
                <c:pt idx="3">
                  <c:v>Affordability (Shelter to Income Ratios)</c:v>
                </c:pt>
                <c:pt idx="4">
                  <c:v>Adequacy (major repairs needed)?</c:v>
                </c:pt>
                <c:pt idx="5">
                  <c:v>Affordability (&gt;30% of pre-tax household income being spent on shelter costs)</c:v>
                </c:pt>
                <c:pt idx="6">
                  <c:v>Suitability (persons per bedroom)</c:v>
                </c:pt>
              </c:strCache>
            </c:strRef>
          </c:cat>
          <c:val>
            <c:numRef>
              <c:f>Sheet1!$E$2:$E$8</c:f>
              <c:numCache>
                <c:formatCode>General</c:formatCode>
                <c:ptCount val="7"/>
                <c:pt idx="0">
                  <c:v>10</c:v>
                </c:pt>
                <c:pt idx="1">
                  <c:v>8</c:v>
                </c:pt>
                <c:pt idx="2">
                  <c:v>4</c:v>
                </c:pt>
                <c:pt idx="3">
                  <c:v>12</c:v>
                </c:pt>
                <c:pt idx="4">
                  <c:v>7</c:v>
                </c:pt>
                <c:pt idx="5">
                  <c:v>13</c:v>
                </c:pt>
                <c:pt idx="6">
                  <c:v>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Sheet1!$E$10:$E$17</c15:f>
                <c15:dlblRangeCache>
                  <c:ptCount val="8"/>
                  <c:pt idx="0">
                    <c:v>19%</c:v>
                  </c:pt>
                  <c:pt idx="1">
                    <c:v>15%</c:v>
                  </c:pt>
                  <c:pt idx="2">
                    <c:v>7%</c:v>
                  </c:pt>
                  <c:pt idx="3">
                    <c:v>22%</c:v>
                  </c:pt>
                  <c:pt idx="4">
                    <c:v>13%</c:v>
                  </c:pt>
                  <c:pt idx="5">
                    <c:v>24%</c:v>
                  </c:pt>
                  <c:pt idx="6">
                    <c:v>17%</c:v>
                  </c:pt>
                </c15:dlblRangeCache>
              </c15:datalabelsRange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Moderately</c:v>
                </c:pt>
              </c:strCache>
            </c:strRef>
          </c:tx>
          <c:spPr>
            <a:solidFill>
              <a:srgbClr val="D9F0D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5CEDC794-61A2-4A60-92CF-F6034471E22E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5C30FA54-F67A-4823-A976-A8EC9E7BAADD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F3D6CA61-D7E8-4087-B3A4-3EF8DBA34D1A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04BE9357-C827-422B-A385-499444F05548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3D185502-AD98-470A-B36B-3551B0CB8CF1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D05AF048-70E5-4950-A156-112AE2F38F9D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Number of rooms per dwelling</c:v>
                </c:pt>
                <c:pt idx="1">
                  <c:v>Number of bedrooms per dwelling</c:v>
                </c:pt>
                <c:pt idx="2">
                  <c:v>Households in core housing need</c:v>
                </c:pt>
                <c:pt idx="3">
                  <c:v>Affordability (Shelter to Income Ratios)</c:v>
                </c:pt>
                <c:pt idx="4">
                  <c:v>Adequacy (major repairs needed)?</c:v>
                </c:pt>
                <c:pt idx="5">
                  <c:v>Affordability (&gt;30% of pre-tax household income being spent on shelter costs)</c:v>
                </c:pt>
                <c:pt idx="6">
                  <c:v>Suitability (persons per bedroom)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10</c:v>
                </c:pt>
                <c:pt idx="1">
                  <c:v>8</c:v>
                </c:pt>
                <c:pt idx="2">
                  <c:v>1</c:v>
                </c:pt>
                <c:pt idx="3">
                  <c:v>3</c:v>
                </c:pt>
                <c:pt idx="4">
                  <c:v>7</c:v>
                </c:pt>
                <c:pt idx="5">
                  <c:v>4</c:v>
                </c:pt>
                <c:pt idx="6">
                  <c:v>4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Sheet1!$D$10:$D$17</c15:f>
                <c15:dlblRangeCache>
                  <c:ptCount val="8"/>
                  <c:pt idx="0">
                    <c:v>19%</c:v>
                  </c:pt>
                  <c:pt idx="1">
                    <c:v>15%</c:v>
                  </c:pt>
                  <c:pt idx="2">
                    <c:v>2%</c:v>
                  </c:pt>
                  <c:pt idx="3">
                    <c:v>6%</c:v>
                  </c:pt>
                  <c:pt idx="4">
                    <c:v>13%</c:v>
                  </c:pt>
                  <c:pt idx="5">
                    <c:v>7%</c:v>
                  </c:pt>
                  <c:pt idx="6">
                    <c:v>7%</c:v>
                  </c:pt>
                </c15:dlblRangeCache>
              </c15:datalabelsRange>
            </c:ext>
          </c:extLst>
        </c:ser>
        <c:ser>
          <c:idx val="1"/>
          <c:order val="3"/>
          <c:tx>
            <c:strRef>
              <c:f>Sheet1!$C$1</c:f>
              <c:strCache>
                <c:ptCount val="1"/>
                <c:pt idx="0">
                  <c:v>Slightly</c:v>
                </c:pt>
              </c:strCache>
            </c:strRef>
          </c:tx>
          <c:spPr>
            <a:solidFill>
              <a:srgbClr val="AF8DC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Sheet1!$A$2:$A$8</c:f>
              <c:strCache>
                <c:ptCount val="7"/>
                <c:pt idx="0">
                  <c:v>Number of rooms per dwelling</c:v>
                </c:pt>
                <c:pt idx="1">
                  <c:v>Number of bedrooms per dwelling</c:v>
                </c:pt>
                <c:pt idx="2">
                  <c:v>Households in core housing need</c:v>
                </c:pt>
                <c:pt idx="3">
                  <c:v>Affordability (Shelter to Income Ratios)</c:v>
                </c:pt>
                <c:pt idx="4">
                  <c:v>Adequacy (major repairs needed)?</c:v>
                </c:pt>
                <c:pt idx="5">
                  <c:v>Affordability (&gt;30% of pre-tax household income being spent on shelter costs)</c:v>
                </c:pt>
                <c:pt idx="6">
                  <c:v>Suitability (persons per bedroom)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5</c:v>
                </c:pt>
                <c:pt idx="1">
                  <c:v>6</c:v>
                </c:pt>
                <c:pt idx="2">
                  <c:v>4</c:v>
                </c:pt>
                <c:pt idx="3">
                  <c:v>2</c:v>
                </c:pt>
                <c:pt idx="4">
                  <c:v>5</c:v>
                </c:pt>
                <c:pt idx="5">
                  <c:v>2</c:v>
                </c:pt>
                <c:pt idx="6">
                  <c:v>6</c:v>
                </c:pt>
              </c:numCache>
            </c:numRef>
          </c:val>
        </c:ser>
        <c:ser>
          <c:idx val="0"/>
          <c:order val="4"/>
          <c:tx>
            <c:strRef>
              <c:f>Sheet1!$B$1</c:f>
              <c:strCache>
                <c:ptCount val="1"/>
                <c:pt idx="0">
                  <c:v>Not at all</c:v>
                </c:pt>
              </c:strCache>
            </c:strRef>
          </c:tx>
          <c:spPr>
            <a:solidFill>
              <a:srgbClr val="762A8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Sheet1!$A$2:$A$8</c:f>
              <c:strCache>
                <c:ptCount val="7"/>
                <c:pt idx="0">
                  <c:v>Number of rooms per dwelling</c:v>
                </c:pt>
                <c:pt idx="1">
                  <c:v>Number of bedrooms per dwelling</c:v>
                </c:pt>
                <c:pt idx="2">
                  <c:v>Households in core housing need</c:v>
                </c:pt>
                <c:pt idx="3">
                  <c:v>Affordability (Shelter to Income Ratios)</c:v>
                </c:pt>
                <c:pt idx="4">
                  <c:v>Adequacy (major repairs needed)?</c:v>
                </c:pt>
                <c:pt idx="5">
                  <c:v>Affordability (&gt;30% of pre-tax household income being spent on shelter costs)</c:v>
                </c:pt>
                <c:pt idx="6">
                  <c:v>Suitability (persons per bedroom)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</c:v>
                </c:pt>
                <c:pt idx="1">
                  <c:v>8</c:v>
                </c:pt>
                <c:pt idx="2">
                  <c:v>4</c:v>
                </c:pt>
                <c:pt idx="3">
                  <c:v>1</c:v>
                </c:pt>
                <c:pt idx="4">
                  <c:v>4</c:v>
                </c:pt>
                <c:pt idx="5">
                  <c:v>1</c:v>
                </c:pt>
                <c:pt idx="6">
                  <c:v>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Not sure / Did not answer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Sheet1!$A$2:$A$8</c:f>
              <c:strCache>
                <c:ptCount val="7"/>
                <c:pt idx="0">
                  <c:v>Number of rooms per dwelling</c:v>
                </c:pt>
                <c:pt idx="1">
                  <c:v>Number of bedrooms per dwelling</c:v>
                </c:pt>
                <c:pt idx="2">
                  <c:v>Households in core housing need</c:v>
                </c:pt>
                <c:pt idx="3">
                  <c:v>Affordability (Shelter to Income Ratios)</c:v>
                </c:pt>
                <c:pt idx="4">
                  <c:v>Adequacy (major repairs needed)?</c:v>
                </c:pt>
                <c:pt idx="5">
                  <c:v>Affordability (&gt;30% of pre-tax household income being spent on shelter costs)</c:v>
                </c:pt>
                <c:pt idx="6">
                  <c:v>Suitability (persons per bedroom)</c:v>
                </c:pt>
              </c:strCache>
            </c:strRef>
          </c:cat>
          <c:val>
            <c:numRef>
              <c:f>Sheet1!$G$2:$G$8</c:f>
              <c:numCache>
                <c:formatCode>General</c:formatCode>
                <c:ptCount val="7"/>
                <c:pt idx="0">
                  <c:v>9</c:v>
                </c:pt>
                <c:pt idx="1">
                  <c:v>11</c:v>
                </c:pt>
                <c:pt idx="2">
                  <c:v>12</c:v>
                </c:pt>
                <c:pt idx="3">
                  <c:v>4</c:v>
                </c:pt>
                <c:pt idx="4">
                  <c:v>8</c:v>
                </c:pt>
                <c:pt idx="5">
                  <c:v>4</c:v>
                </c:pt>
                <c:pt idx="6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20627464"/>
        <c:axId val="545300488"/>
      </c:barChart>
      <c:catAx>
        <c:axId val="22062746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5300488"/>
        <c:crosses val="autoZero"/>
        <c:auto val="1"/>
        <c:lblAlgn val="ctr"/>
        <c:lblOffset val="100"/>
        <c:noMultiLvlLbl val="0"/>
      </c:catAx>
      <c:valAx>
        <c:axId val="545300488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220627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4"/>
          <c:order val="0"/>
          <c:tx>
            <c:strRef>
              <c:f>Sheet1!$F$1</c:f>
              <c:strCache>
                <c:ptCount val="1"/>
                <c:pt idx="0">
                  <c:v>Extremely</c:v>
                </c:pt>
              </c:strCache>
            </c:strRef>
          </c:tx>
          <c:spPr>
            <a:solidFill>
              <a:srgbClr val="1B7837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F5854D6E-475E-4DA4-A68B-22C3CF621260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6E7136C5-3D8D-4D42-A090-244DCF35F5BC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C369C780-ABE8-43AD-A7E0-59FFB697F696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46AE35B3-7239-40F4-940E-2F52025E632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26A95206-50A8-4146-8882-6604E70D417E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A68824F8-ACE1-4BFE-AF4E-D4E0F56E2B00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D36B3F71-4A98-4F8C-86B4-0BC36E576AF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Aboriginal identity</c:v>
                </c:pt>
                <c:pt idx="1">
                  <c:v>Aboriginal ancestry</c:v>
                </c:pt>
                <c:pt idx="2">
                  <c:v>First Nations identity and/or ancestry</c:v>
                </c:pt>
                <c:pt idx="3">
                  <c:v>Métis identity and/or ancestry</c:v>
                </c:pt>
                <c:pt idx="4">
                  <c:v>Inuk identity and/or ancestry</c:v>
                </c:pt>
                <c:pt idx="5">
                  <c:v>People with multiple Aboriginal identities and/or ancestries</c:v>
                </c:pt>
                <c:pt idx="6">
                  <c:v>Registered or treaty status</c:v>
                </c:pt>
              </c:strCache>
            </c:strRef>
          </c:cat>
          <c:val>
            <c:numRef>
              <c:f>Sheet1!$F$2:$F$8</c:f>
              <c:numCache>
                <c:formatCode>General</c:formatCode>
                <c:ptCount val="7"/>
                <c:pt idx="0">
                  <c:v>20</c:v>
                </c:pt>
                <c:pt idx="1">
                  <c:v>15</c:v>
                </c:pt>
                <c:pt idx="2">
                  <c:v>16</c:v>
                </c:pt>
                <c:pt idx="3">
                  <c:v>15</c:v>
                </c:pt>
                <c:pt idx="4">
                  <c:v>14</c:v>
                </c:pt>
                <c:pt idx="5">
                  <c:v>12</c:v>
                </c:pt>
                <c:pt idx="6">
                  <c:v>13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Sheet1!$F$9:$F$17</c15:f>
                <c15:dlblRangeCache>
                  <c:ptCount val="9"/>
                  <c:pt idx="0">
                    <c:v>37%</c:v>
                  </c:pt>
                  <c:pt idx="1">
                    <c:v>28%</c:v>
                  </c:pt>
                  <c:pt idx="2">
                    <c:v>30%</c:v>
                  </c:pt>
                  <c:pt idx="3">
                    <c:v>28%</c:v>
                  </c:pt>
                  <c:pt idx="4">
                    <c:v>26%</c:v>
                  </c:pt>
                  <c:pt idx="5">
                    <c:v>22%</c:v>
                  </c:pt>
                  <c:pt idx="6">
                    <c:v>24%</c:v>
                  </c:pt>
                </c15:dlblRangeCache>
              </c15:datalabelsRange>
            </c:ext>
          </c:extLst>
        </c:ser>
        <c:ser>
          <c:idx val="3"/>
          <c:order val="1"/>
          <c:tx>
            <c:strRef>
              <c:f>Sheet1!$E$1</c:f>
              <c:strCache>
                <c:ptCount val="1"/>
                <c:pt idx="0">
                  <c:v>Very</c:v>
                </c:pt>
              </c:strCache>
            </c:strRef>
          </c:tx>
          <c:spPr>
            <a:solidFill>
              <a:srgbClr val="7FBF7B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DC9D4264-0A6A-41FB-AFB3-6107D051B9A6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5CA6328F-CCF1-498C-B7AA-A0540023A95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39592BCE-2B91-4110-984A-9E43E2CCAB5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877560B3-2189-46D9-BA8D-F787F5ADB6DB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50341336-4DC5-454E-B6F5-208DDB7FA82C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6C1EA096-C8A4-488E-98B7-2EC4699FF1E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8ECA39D9-01AF-4982-A39F-BA866A1B3640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Aboriginal identity</c:v>
                </c:pt>
                <c:pt idx="1">
                  <c:v>Aboriginal ancestry</c:v>
                </c:pt>
                <c:pt idx="2">
                  <c:v>First Nations identity and/or ancestry</c:v>
                </c:pt>
                <c:pt idx="3">
                  <c:v>Métis identity and/or ancestry</c:v>
                </c:pt>
                <c:pt idx="4">
                  <c:v>Inuk identity and/or ancestry</c:v>
                </c:pt>
                <c:pt idx="5">
                  <c:v>People with multiple Aboriginal identities and/or ancestries</c:v>
                </c:pt>
                <c:pt idx="6">
                  <c:v>Registered or treaty status</c:v>
                </c:pt>
              </c:strCache>
            </c:strRef>
          </c:cat>
          <c:val>
            <c:numRef>
              <c:f>Sheet1!$E$2:$E$8</c:f>
              <c:numCache>
                <c:formatCode>General</c:formatCode>
                <c:ptCount val="7"/>
                <c:pt idx="0">
                  <c:v>16</c:v>
                </c:pt>
                <c:pt idx="1">
                  <c:v>13</c:v>
                </c:pt>
                <c:pt idx="2">
                  <c:v>12</c:v>
                </c:pt>
                <c:pt idx="3">
                  <c:v>12</c:v>
                </c:pt>
                <c:pt idx="4">
                  <c:v>12</c:v>
                </c:pt>
                <c:pt idx="5">
                  <c:v>12</c:v>
                </c:pt>
                <c:pt idx="6">
                  <c:v>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Sheet1!$E$9:$E$17</c15:f>
                <c15:dlblRangeCache>
                  <c:ptCount val="9"/>
                  <c:pt idx="0">
                    <c:v>30%</c:v>
                  </c:pt>
                  <c:pt idx="1">
                    <c:v>24%</c:v>
                  </c:pt>
                  <c:pt idx="2">
                    <c:v>22%</c:v>
                  </c:pt>
                  <c:pt idx="3">
                    <c:v>22%</c:v>
                  </c:pt>
                  <c:pt idx="4">
                    <c:v>22%</c:v>
                  </c:pt>
                  <c:pt idx="5">
                    <c:v>22%</c:v>
                  </c:pt>
                  <c:pt idx="6">
                    <c:v>17%</c:v>
                  </c:pt>
                </c15:dlblRangeCache>
              </c15:datalabelsRange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Moderately</c:v>
                </c:pt>
              </c:strCache>
            </c:strRef>
          </c:tx>
          <c:spPr>
            <a:solidFill>
              <a:srgbClr val="D9F0D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66A2DDBF-21B6-456E-9311-F67458697ED8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0F06F534-2F03-4B76-9A70-4AE3453C06AC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C1D4EF5A-9EF5-44D5-8D8C-DE64C033D1DB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4759C39C-473C-4E15-B3E5-1F9B9AECE7FD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04DF0813-A2FB-4088-B2AF-5927897173B2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2BCFCC6F-0B3F-4051-BA2C-06EFF10AE38D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F1EB0404-F93B-47C3-8CE6-04CF9F6C46A3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Aboriginal identity</c:v>
                </c:pt>
                <c:pt idx="1">
                  <c:v>Aboriginal ancestry</c:v>
                </c:pt>
                <c:pt idx="2">
                  <c:v>First Nations identity and/or ancestry</c:v>
                </c:pt>
                <c:pt idx="3">
                  <c:v>Métis identity and/or ancestry</c:v>
                </c:pt>
                <c:pt idx="4">
                  <c:v>Inuk identity and/or ancestry</c:v>
                </c:pt>
                <c:pt idx="5">
                  <c:v>People with multiple Aboriginal identities and/or ancestries</c:v>
                </c:pt>
                <c:pt idx="6">
                  <c:v>Registered or treaty status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9</c:v>
                </c:pt>
                <c:pt idx="4">
                  <c:v>10</c:v>
                </c:pt>
                <c:pt idx="5">
                  <c:v>10</c:v>
                </c:pt>
                <c:pt idx="6">
                  <c:v>6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Sheet1!$D$9:$D$17</c15:f>
                <c15:dlblRangeCache>
                  <c:ptCount val="9"/>
                  <c:pt idx="0">
                    <c:v>13%</c:v>
                  </c:pt>
                  <c:pt idx="1">
                    <c:v>15%</c:v>
                  </c:pt>
                  <c:pt idx="2">
                    <c:v>17%</c:v>
                  </c:pt>
                  <c:pt idx="3">
                    <c:v>17%</c:v>
                  </c:pt>
                  <c:pt idx="4">
                    <c:v>19%</c:v>
                  </c:pt>
                  <c:pt idx="5">
                    <c:v>19%</c:v>
                  </c:pt>
                  <c:pt idx="6">
                    <c:v>11%</c:v>
                  </c:pt>
                </c15:dlblRangeCache>
              </c15:datalabelsRange>
            </c:ext>
          </c:extLst>
        </c:ser>
        <c:ser>
          <c:idx val="1"/>
          <c:order val="3"/>
          <c:tx>
            <c:strRef>
              <c:f>Sheet1!$C$1</c:f>
              <c:strCache>
                <c:ptCount val="1"/>
                <c:pt idx="0">
                  <c:v>Slightly</c:v>
                </c:pt>
              </c:strCache>
            </c:strRef>
          </c:tx>
          <c:spPr>
            <a:solidFill>
              <a:srgbClr val="AF8DC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Sheet1!$A$2:$A$8</c:f>
              <c:strCache>
                <c:ptCount val="7"/>
                <c:pt idx="0">
                  <c:v>Aboriginal identity</c:v>
                </c:pt>
                <c:pt idx="1">
                  <c:v>Aboriginal ancestry</c:v>
                </c:pt>
                <c:pt idx="2">
                  <c:v>First Nations identity and/or ancestry</c:v>
                </c:pt>
                <c:pt idx="3">
                  <c:v>Métis identity and/or ancestry</c:v>
                </c:pt>
                <c:pt idx="4">
                  <c:v>Inuk identity and/or ancestry</c:v>
                </c:pt>
                <c:pt idx="5">
                  <c:v>People with multiple Aboriginal identities and/or ancestries</c:v>
                </c:pt>
                <c:pt idx="6">
                  <c:v>Registered or treaty status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4</c:v>
                </c:pt>
              </c:numCache>
            </c:numRef>
          </c:val>
        </c:ser>
        <c:ser>
          <c:idx val="0"/>
          <c:order val="4"/>
          <c:tx>
            <c:strRef>
              <c:f>Sheet1!$B$1</c:f>
              <c:strCache>
                <c:ptCount val="1"/>
                <c:pt idx="0">
                  <c:v>Not at all</c:v>
                </c:pt>
              </c:strCache>
            </c:strRef>
          </c:tx>
          <c:spPr>
            <a:solidFill>
              <a:srgbClr val="762A8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Sheet1!$A$2:$A$8</c:f>
              <c:strCache>
                <c:ptCount val="7"/>
                <c:pt idx="0">
                  <c:v>Aboriginal identity</c:v>
                </c:pt>
                <c:pt idx="1">
                  <c:v>Aboriginal ancestry</c:v>
                </c:pt>
                <c:pt idx="2">
                  <c:v>First Nations identity and/or ancestry</c:v>
                </c:pt>
                <c:pt idx="3">
                  <c:v>Métis identity and/or ancestry</c:v>
                </c:pt>
                <c:pt idx="4">
                  <c:v>Inuk identity and/or ancestry</c:v>
                </c:pt>
                <c:pt idx="5">
                  <c:v>People with multiple Aboriginal identities and/or ancestries</c:v>
                </c:pt>
                <c:pt idx="6">
                  <c:v>Registered or treaty status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</c:v>
                </c:pt>
                <c:pt idx="1">
                  <c:v>4</c:v>
                </c:pt>
                <c:pt idx="2">
                  <c:v>2</c:v>
                </c:pt>
                <c:pt idx="3">
                  <c:v>3</c:v>
                </c:pt>
                <c:pt idx="4">
                  <c:v>3</c:v>
                </c:pt>
                <c:pt idx="5">
                  <c:v>4</c:v>
                </c:pt>
                <c:pt idx="6">
                  <c:v>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Not sure / Did not answer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Sheet1!$A$2:$A$8</c:f>
              <c:strCache>
                <c:ptCount val="7"/>
                <c:pt idx="0">
                  <c:v>Aboriginal identity</c:v>
                </c:pt>
                <c:pt idx="1">
                  <c:v>Aboriginal ancestry</c:v>
                </c:pt>
                <c:pt idx="2">
                  <c:v>First Nations identity and/or ancestry</c:v>
                </c:pt>
                <c:pt idx="3">
                  <c:v>Métis identity and/or ancestry</c:v>
                </c:pt>
                <c:pt idx="4">
                  <c:v>Inuk identity and/or ancestry</c:v>
                </c:pt>
                <c:pt idx="5">
                  <c:v>People with multiple Aboriginal identities and/or ancestries</c:v>
                </c:pt>
                <c:pt idx="6">
                  <c:v>Registered or treaty status</c:v>
                </c:pt>
              </c:strCache>
            </c:strRef>
          </c:cat>
          <c:val>
            <c:numRef>
              <c:f>Sheet1!$G$2:$G$8</c:f>
              <c:numCache>
                <c:formatCode>General</c:formatCode>
                <c:ptCount val="7"/>
                <c:pt idx="0">
                  <c:v>8</c:v>
                </c:pt>
                <c:pt idx="1">
                  <c:v>11</c:v>
                </c:pt>
                <c:pt idx="2">
                  <c:v>12</c:v>
                </c:pt>
                <c:pt idx="3">
                  <c:v>12</c:v>
                </c:pt>
                <c:pt idx="4">
                  <c:v>12</c:v>
                </c:pt>
                <c:pt idx="5">
                  <c:v>13</c:v>
                </c:pt>
                <c:pt idx="6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549461104"/>
        <c:axId val="548609088"/>
      </c:barChart>
      <c:catAx>
        <c:axId val="54946110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8609088"/>
        <c:crosses val="autoZero"/>
        <c:auto val="1"/>
        <c:lblAlgn val="ctr"/>
        <c:lblOffset val="100"/>
        <c:noMultiLvlLbl val="0"/>
      </c:catAx>
      <c:valAx>
        <c:axId val="548609088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549461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4"/>
          <c:order val="0"/>
          <c:tx>
            <c:strRef>
              <c:f>Sheet1!$F$1</c:f>
              <c:strCache>
                <c:ptCount val="1"/>
                <c:pt idx="0">
                  <c:v>Extremely</c:v>
                </c:pt>
              </c:strCache>
            </c:strRef>
          </c:tx>
          <c:spPr>
            <a:solidFill>
              <a:srgbClr val="1B7837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3BF494DA-5008-4AD0-849B-89DFA84783F6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07B6562E-9B40-46AA-AE36-B9DA9611ADB3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79F34382-6726-4855-BB74-9FC717B2C050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Highest certificate, diploma, or degree</c:v>
                </c:pt>
                <c:pt idx="1">
                  <c:v>Major field of postsecondary study</c:v>
                </c:pt>
                <c:pt idx="2">
                  <c:v>Location of postsecondary study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27</c:v>
                </c:pt>
                <c:pt idx="1">
                  <c:v>12</c:v>
                </c:pt>
                <c:pt idx="2">
                  <c:v>12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Sheet1!$F$6:$F$10</c15:f>
                <c15:dlblRangeCache>
                  <c:ptCount val="5"/>
                  <c:pt idx="0">
                    <c:v>50%</c:v>
                  </c:pt>
                  <c:pt idx="1">
                    <c:v>22%</c:v>
                  </c:pt>
                  <c:pt idx="2">
                    <c:v>22%</c:v>
                  </c:pt>
                </c15:dlblRangeCache>
              </c15:datalabelsRange>
            </c:ext>
          </c:extLst>
        </c:ser>
        <c:ser>
          <c:idx val="3"/>
          <c:order val="1"/>
          <c:tx>
            <c:strRef>
              <c:f>Sheet1!$E$1</c:f>
              <c:strCache>
                <c:ptCount val="1"/>
                <c:pt idx="0">
                  <c:v>Very</c:v>
                </c:pt>
              </c:strCache>
            </c:strRef>
          </c:tx>
          <c:spPr>
            <a:solidFill>
              <a:srgbClr val="7FBF7B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FDF39586-8381-47E5-902F-AC3CB35CE290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06DAF35F-51FF-4EA6-960E-85780E219A4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D1E7111A-D1CD-4C14-9115-5FDEA9EDE353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Highest certificate, diploma, or degree</c:v>
                </c:pt>
                <c:pt idx="1">
                  <c:v>Major field of postsecondary study</c:v>
                </c:pt>
                <c:pt idx="2">
                  <c:v>Location of postsecondary study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13</c:v>
                </c:pt>
                <c:pt idx="1">
                  <c:v>11</c:v>
                </c:pt>
                <c:pt idx="2">
                  <c:v>11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Sheet1!$E$6:$E$10</c15:f>
                <c15:dlblRangeCache>
                  <c:ptCount val="5"/>
                  <c:pt idx="0">
                    <c:v>24%</c:v>
                  </c:pt>
                  <c:pt idx="1">
                    <c:v>20%</c:v>
                  </c:pt>
                  <c:pt idx="2">
                    <c:v>20%</c:v>
                  </c:pt>
                </c15:dlblRangeCache>
              </c15:datalabelsRange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Moderately</c:v>
                </c:pt>
              </c:strCache>
            </c:strRef>
          </c:tx>
          <c:spPr>
            <a:solidFill>
              <a:srgbClr val="D9F0D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972CC6FA-859C-4740-A2DB-F888ADD92DD6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741A6961-48DF-4B10-9458-2BFCC2AF5311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C43629D6-A6C7-4949-8116-EA300EECC7C2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Highest certificate, diploma, or degree</c:v>
                </c:pt>
                <c:pt idx="1">
                  <c:v>Major field of postsecondary study</c:v>
                </c:pt>
                <c:pt idx="2">
                  <c:v>Location of postsecondary study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8</c:v>
                </c:pt>
                <c:pt idx="1">
                  <c:v>11</c:v>
                </c:pt>
                <c:pt idx="2">
                  <c:v>12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Sheet1!$D$6:$D$10</c15:f>
                <c15:dlblRangeCache>
                  <c:ptCount val="5"/>
                  <c:pt idx="0">
                    <c:v>15%</c:v>
                  </c:pt>
                  <c:pt idx="1">
                    <c:v>20%</c:v>
                  </c:pt>
                  <c:pt idx="2">
                    <c:v>22%</c:v>
                  </c:pt>
                </c15:dlblRangeCache>
              </c15:datalabelsRange>
            </c:ext>
          </c:extLst>
        </c:ser>
        <c:ser>
          <c:idx val="1"/>
          <c:order val="3"/>
          <c:tx>
            <c:strRef>
              <c:f>Sheet1!$C$1</c:f>
              <c:strCache>
                <c:ptCount val="1"/>
                <c:pt idx="0">
                  <c:v>Slightly</c:v>
                </c:pt>
              </c:strCache>
            </c:strRef>
          </c:tx>
          <c:spPr>
            <a:solidFill>
              <a:srgbClr val="AF8DC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Sheet1!$A$2:$A$4</c:f>
              <c:strCache>
                <c:ptCount val="3"/>
                <c:pt idx="0">
                  <c:v>Highest certificate, diploma, or degree</c:v>
                </c:pt>
                <c:pt idx="1">
                  <c:v>Major field of postsecondary study</c:v>
                </c:pt>
                <c:pt idx="2">
                  <c:v>Location of postsecondary study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6</c:v>
                </c:pt>
                <c:pt idx="2">
                  <c:v>5</c:v>
                </c:pt>
              </c:numCache>
            </c:numRef>
          </c:val>
        </c:ser>
        <c:ser>
          <c:idx val="0"/>
          <c:order val="4"/>
          <c:tx>
            <c:strRef>
              <c:f>Sheet1!$B$1</c:f>
              <c:strCache>
                <c:ptCount val="1"/>
                <c:pt idx="0">
                  <c:v>Not at all</c:v>
                </c:pt>
              </c:strCache>
            </c:strRef>
          </c:tx>
          <c:spPr>
            <a:solidFill>
              <a:srgbClr val="762A8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Sheet1!$A$2:$A$4</c:f>
              <c:strCache>
                <c:ptCount val="3"/>
                <c:pt idx="0">
                  <c:v>Highest certificate, diploma, or degree</c:v>
                </c:pt>
                <c:pt idx="1">
                  <c:v>Major field of postsecondary study</c:v>
                </c:pt>
                <c:pt idx="2">
                  <c:v>Location of postsecondary study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</c:v>
                </c:pt>
                <c:pt idx="1">
                  <c:v>7</c:v>
                </c:pt>
                <c:pt idx="2">
                  <c:v>7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Not sure / Did not answer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Sheet1!$A$2:$A$4</c:f>
              <c:strCache>
                <c:ptCount val="3"/>
                <c:pt idx="0">
                  <c:v>Highest certificate, diploma, or degree</c:v>
                </c:pt>
                <c:pt idx="1">
                  <c:v>Major field of postsecondary study</c:v>
                </c:pt>
                <c:pt idx="2">
                  <c:v>Location of postsecondary study</c:v>
                </c:pt>
              </c:strCache>
            </c:strRef>
          </c:cat>
          <c:val>
            <c:numRef>
              <c:f>Sheet1!$G$2:$G$4</c:f>
              <c:numCache>
                <c:formatCode>General</c:formatCode>
                <c:ptCount val="3"/>
                <c:pt idx="0">
                  <c:v>4</c:v>
                </c:pt>
                <c:pt idx="1">
                  <c:v>7</c:v>
                </c:pt>
                <c:pt idx="2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703672048"/>
        <c:axId val="703675184"/>
      </c:barChart>
      <c:catAx>
        <c:axId val="70367204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3675184"/>
        <c:crosses val="autoZero"/>
        <c:auto val="1"/>
        <c:lblAlgn val="ctr"/>
        <c:lblOffset val="100"/>
        <c:noMultiLvlLbl val="0"/>
      </c:catAx>
      <c:valAx>
        <c:axId val="703675184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703672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4"/>
          <c:order val="0"/>
          <c:tx>
            <c:strRef>
              <c:f>Sheet1!$F$1</c:f>
              <c:strCache>
                <c:ptCount val="1"/>
                <c:pt idx="0">
                  <c:v>Extremely</c:v>
                </c:pt>
              </c:strCache>
            </c:strRef>
          </c:tx>
          <c:spPr>
            <a:solidFill>
              <a:srgbClr val="1B7837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5E345129-79C4-4A05-A57A-A6EFE048B437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6EB46096-4705-46A2-8635-74CCB4B3D6C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0D60C160-72EB-4E3E-8FAB-36C810972AE3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D7DF8F19-64CF-4232-A872-C119D6B2FF9D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5290367E-26AA-4067-ABDA-08C0DEB7E54E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80891AB0-7C6B-43D9-A244-30E17257C4E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6514DF28-1BF8-4B84-8370-CCC5566BE3F7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A9FDDFB6-B5C8-411B-9D7C-545603406516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Language most often used at work</c:v>
                </c:pt>
                <c:pt idx="1">
                  <c:v>Labour force status</c:v>
                </c:pt>
                <c:pt idx="2">
                  <c:v>Class of worker (employee vs self-employed)</c:v>
                </c:pt>
                <c:pt idx="3">
                  <c:v>Occupation of work (NOC)</c:v>
                </c:pt>
                <c:pt idx="4">
                  <c:v>Industry of work (NAICS)</c:v>
                </c:pt>
                <c:pt idx="5">
                  <c:v>Work activity (weeks worked)</c:v>
                </c:pt>
                <c:pt idx="6">
                  <c:v>Full-time or part-time work</c:v>
                </c:pt>
                <c:pt idx="7">
                  <c:v>Place of work</c:v>
                </c:pt>
              </c:strCache>
            </c:strRef>
          </c:cat>
          <c:val>
            <c:numRef>
              <c:f>Sheet1!$F$2:$F$9</c:f>
              <c:numCache>
                <c:formatCode>General</c:formatCode>
                <c:ptCount val="8"/>
                <c:pt idx="0">
                  <c:v>8</c:v>
                </c:pt>
                <c:pt idx="1">
                  <c:v>23</c:v>
                </c:pt>
                <c:pt idx="2">
                  <c:v>19</c:v>
                </c:pt>
                <c:pt idx="3">
                  <c:v>12</c:v>
                </c:pt>
                <c:pt idx="4">
                  <c:v>10</c:v>
                </c:pt>
                <c:pt idx="5">
                  <c:v>18</c:v>
                </c:pt>
                <c:pt idx="6">
                  <c:v>24</c:v>
                </c:pt>
                <c:pt idx="7">
                  <c:v>16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Sheet1!$F$10:$F$18</c15:f>
                <c15:dlblRangeCache>
                  <c:ptCount val="9"/>
                  <c:pt idx="0">
                    <c:v>15%</c:v>
                  </c:pt>
                  <c:pt idx="1">
                    <c:v>43%</c:v>
                  </c:pt>
                  <c:pt idx="2">
                    <c:v>35%</c:v>
                  </c:pt>
                  <c:pt idx="3">
                    <c:v>22%</c:v>
                  </c:pt>
                  <c:pt idx="4">
                    <c:v>19%</c:v>
                  </c:pt>
                  <c:pt idx="5">
                    <c:v>33%</c:v>
                  </c:pt>
                  <c:pt idx="6">
                    <c:v>44%</c:v>
                  </c:pt>
                  <c:pt idx="7">
                    <c:v>30%</c:v>
                  </c:pt>
                </c15:dlblRangeCache>
              </c15:datalabelsRange>
            </c:ext>
          </c:extLst>
        </c:ser>
        <c:ser>
          <c:idx val="3"/>
          <c:order val="1"/>
          <c:tx>
            <c:strRef>
              <c:f>Sheet1!$E$1</c:f>
              <c:strCache>
                <c:ptCount val="1"/>
                <c:pt idx="0">
                  <c:v>Very</c:v>
                </c:pt>
              </c:strCache>
            </c:strRef>
          </c:tx>
          <c:spPr>
            <a:solidFill>
              <a:srgbClr val="7FBF7B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9D222CA0-9A1C-47FF-8C9F-46E205C734F7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742732DA-591F-4039-ACBB-E5CE7DBF777A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4FC07CB3-BAFA-4353-BBA0-977CB458C817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F8D6F653-2F1A-4529-97A8-C70BEEC1B19B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7B345095-B254-40A3-A06E-FB2644E492AF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5307E2EB-15F6-4587-BC7E-46C026CF1E2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13402591-DB45-4B24-94E5-99C14CF79B56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49491315-5CB8-4EBD-B45B-24AA19B4497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Language most often used at work</c:v>
                </c:pt>
                <c:pt idx="1">
                  <c:v>Labour force status</c:v>
                </c:pt>
                <c:pt idx="2">
                  <c:v>Class of worker (employee vs self-employed)</c:v>
                </c:pt>
                <c:pt idx="3">
                  <c:v>Occupation of work (NOC)</c:v>
                </c:pt>
                <c:pt idx="4">
                  <c:v>Industry of work (NAICS)</c:v>
                </c:pt>
                <c:pt idx="5">
                  <c:v>Work activity (weeks worked)</c:v>
                </c:pt>
                <c:pt idx="6">
                  <c:v>Full-time or part-time work</c:v>
                </c:pt>
                <c:pt idx="7">
                  <c:v>Place of work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>
                  <c:v>8</c:v>
                </c:pt>
                <c:pt idx="1">
                  <c:v>15</c:v>
                </c:pt>
                <c:pt idx="2">
                  <c:v>14</c:v>
                </c:pt>
                <c:pt idx="3">
                  <c:v>13</c:v>
                </c:pt>
                <c:pt idx="4">
                  <c:v>12</c:v>
                </c:pt>
                <c:pt idx="5">
                  <c:v>15</c:v>
                </c:pt>
                <c:pt idx="6">
                  <c:v>14</c:v>
                </c:pt>
                <c:pt idx="7">
                  <c:v>12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Sheet1!$E$10:$E$18</c15:f>
                <c15:dlblRangeCache>
                  <c:ptCount val="9"/>
                  <c:pt idx="0">
                    <c:v>15%</c:v>
                  </c:pt>
                  <c:pt idx="1">
                    <c:v>28%</c:v>
                  </c:pt>
                  <c:pt idx="2">
                    <c:v>26%</c:v>
                  </c:pt>
                  <c:pt idx="3">
                    <c:v>24%</c:v>
                  </c:pt>
                  <c:pt idx="4">
                    <c:v>22%</c:v>
                  </c:pt>
                  <c:pt idx="5">
                    <c:v>28%</c:v>
                  </c:pt>
                  <c:pt idx="6">
                    <c:v>26%</c:v>
                  </c:pt>
                  <c:pt idx="7">
                    <c:v>22%</c:v>
                  </c:pt>
                </c15:dlblRangeCache>
              </c15:datalabelsRange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Moderately</c:v>
                </c:pt>
              </c:strCache>
            </c:strRef>
          </c:tx>
          <c:spPr>
            <a:solidFill>
              <a:srgbClr val="D9F0D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C648072B-8C16-4BD1-9825-B89293CF8ABB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59A66223-3D87-4EDC-A212-8251A57548DC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4BEE963E-E091-40B0-92EB-1D18542CB22A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5C1D47F2-7430-424D-A893-1871F46A77D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01605261-8793-42B4-B214-32871B783AC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9AE5AB1C-C012-4E0A-BF52-412C17FC6DC6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5D7FE712-B36C-446F-8182-6B4D541D1F60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C776CDBD-06AE-4ED2-8DD0-74BD014C4A53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Language most often used at work</c:v>
                </c:pt>
                <c:pt idx="1">
                  <c:v>Labour force status</c:v>
                </c:pt>
                <c:pt idx="2">
                  <c:v>Class of worker (employee vs self-employed)</c:v>
                </c:pt>
                <c:pt idx="3">
                  <c:v>Occupation of work (NOC)</c:v>
                </c:pt>
                <c:pt idx="4">
                  <c:v>Industry of work (NAICS)</c:v>
                </c:pt>
                <c:pt idx="5">
                  <c:v>Work activity (weeks worked)</c:v>
                </c:pt>
                <c:pt idx="6">
                  <c:v>Full-time or part-time work</c:v>
                </c:pt>
                <c:pt idx="7">
                  <c:v>Place of work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9</c:v>
                </c:pt>
                <c:pt idx="1">
                  <c:v>6</c:v>
                </c:pt>
                <c:pt idx="2">
                  <c:v>10</c:v>
                </c:pt>
                <c:pt idx="3">
                  <c:v>9</c:v>
                </c:pt>
                <c:pt idx="4">
                  <c:v>7</c:v>
                </c:pt>
                <c:pt idx="5">
                  <c:v>10</c:v>
                </c:pt>
                <c:pt idx="6">
                  <c:v>9</c:v>
                </c:pt>
                <c:pt idx="7">
                  <c:v>7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Sheet1!$D$10:$D$18</c15:f>
                <c15:dlblRangeCache>
                  <c:ptCount val="9"/>
                  <c:pt idx="0">
                    <c:v>17%</c:v>
                  </c:pt>
                  <c:pt idx="1">
                    <c:v>11%</c:v>
                  </c:pt>
                  <c:pt idx="2">
                    <c:v>19%</c:v>
                  </c:pt>
                  <c:pt idx="3">
                    <c:v>17%</c:v>
                  </c:pt>
                  <c:pt idx="4">
                    <c:v>13%</c:v>
                  </c:pt>
                  <c:pt idx="5">
                    <c:v>19%</c:v>
                  </c:pt>
                  <c:pt idx="6">
                    <c:v>17%</c:v>
                  </c:pt>
                  <c:pt idx="7">
                    <c:v>13%</c:v>
                  </c:pt>
                </c15:dlblRangeCache>
              </c15:datalabelsRange>
            </c:ext>
          </c:extLst>
        </c:ser>
        <c:ser>
          <c:idx val="1"/>
          <c:order val="3"/>
          <c:tx>
            <c:strRef>
              <c:f>Sheet1!$C$1</c:f>
              <c:strCache>
                <c:ptCount val="1"/>
                <c:pt idx="0">
                  <c:v>Slightly</c:v>
                </c:pt>
              </c:strCache>
            </c:strRef>
          </c:tx>
          <c:spPr>
            <a:solidFill>
              <a:srgbClr val="AF8DC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Sheet1!$A$2:$A$9</c:f>
              <c:strCache>
                <c:ptCount val="8"/>
                <c:pt idx="0">
                  <c:v>Language most often used at work</c:v>
                </c:pt>
                <c:pt idx="1">
                  <c:v>Labour force status</c:v>
                </c:pt>
                <c:pt idx="2">
                  <c:v>Class of worker (employee vs self-employed)</c:v>
                </c:pt>
                <c:pt idx="3">
                  <c:v>Occupation of work (NOC)</c:v>
                </c:pt>
                <c:pt idx="4">
                  <c:v>Industry of work (NAICS)</c:v>
                </c:pt>
                <c:pt idx="5">
                  <c:v>Work activity (weeks worked)</c:v>
                </c:pt>
                <c:pt idx="6">
                  <c:v>Full-time or part-time work</c:v>
                </c:pt>
                <c:pt idx="7">
                  <c:v>Place of work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11</c:v>
                </c:pt>
                <c:pt idx="1">
                  <c:v>1</c:v>
                </c:pt>
                <c:pt idx="2">
                  <c:v>2</c:v>
                </c:pt>
                <c:pt idx="3">
                  <c:v>4</c:v>
                </c:pt>
                <c:pt idx="4">
                  <c:v>5</c:v>
                </c:pt>
                <c:pt idx="5">
                  <c:v>4</c:v>
                </c:pt>
                <c:pt idx="6">
                  <c:v>2</c:v>
                </c:pt>
                <c:pt idx="7">
                  <c:v>7</c:v>
                </c:pt>
              </c:numCache>
            </c:numRef>
          </c:val>
        </c:ser>
        <c:ser>
          <c:idx val="0"/>
          <c:order val="4"/>
          <c:tx>
            <c:strRef>
              <c:f>Sheet1!$B$1</c:f>
              <c:strCache>
                <c:ptCount val="1"/>
                <c:pt idx="0">
                  <c:v>Not at all</c:v>
                </c:pt>
              </c:strCache>
            </c:strRef>
          </c:tx>
          <c:spPr>
            <a:solidFill>
              <a:srgbClr val="762A8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Sheet1!$A$2:$A$9</c:f>
              <c:strCache>
                <c:ptCount val="8"/>
                <c:pt idx="0">
                  <c:v>Language most often used at work</c:v>
                </c:pt>
                <c:pt idx="1">
                  <c:v>Labour force status</c:v>
                </c:pt>
                <c:pt idx="2">
                  <c:v>Class of worker (employee vs self-employed)</c:v>
                </c:pt>
                <c:pt idx="3">
                  <c:v>Occupation of work (NOC)</c:v>
                </c:pt>
                <c:pt idx="4">
                  <c:v>Industry of work (NAICS)</c:v>
                </c:pt>
                <c:pt idx="5">
                  <c:v>Work activity (weeks worked)</c:v>
                </c:pt>
                <c:pt idx="6">
                  <c:v>Full-time or part-time work</c:v>
                </c:pt>
                <c:pt idx="7">
                  <c:v>Place of work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9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  <c:pt idx="5">
                  <c:v>2</c:v>
                </c:pt>
                <c:pt idx="6">
                  <c:v>1</c:v>
                </c:pt>
                <c:pt idx="7">
                  <c:v>4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Not sure / Did not answer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Sheet1!$A$2:$A$9</c:f>
              <c:strCache>
                <c:ptCount val="8"/>
                <c:pt idx="0">
                  <c:v>Language most often used at work</c:v>
                </c:pt>
                <c:pt idx="1">
                  <c:v>Labour force status</c:v>
                </c:pt>
                <c:pt idx="2">
                  <c:v>Class of worker (employee vs self-employed)</c:v>
                </c:pt>
                <c:pt idx="3">
                  <c:v>Occupation of work (NOC)</c:v>
                </c:pt>
                <c:pt idx="4">
                  <c:v>Industry of work (NAICS)</c:v>
                </c:pt>
                <c:pt idx="5">
                  <c:v>Work activity (weeks worked)</c:v>
                </c:pt>
                <c:pt idx="6">
                  <c:v>Full-time or part-time work</c:v>
                </c:pt>
                <c:pt idx="7">
                  <c:v>Place of work</c:v>
                </c:pt>
              </c:strCache>
            </c:strRef>
          </c:cat>
          <c:val>
            <c:numRef>
              <c:f>Sheet1!$G$2:$G$9</c:f>
              <c:numCache>
                <c:formatCode>General</c:formatCode>
                <c:ptCount val="8"/>
                <c:pt idx="0">
                  <c:v>9</c:v>
                </c:pt>
                <c:pt idx="1">
                  <c:v>7</c:v>
                </c:pt>
                <c:pt idx="2">
                  <c:v>6</c:v>
                </c:pt>
                <c:pt idx="3">
                  <c:v>11</c:v>
                </c:pt>
                <c:pt idx="4">
                  <c:v>14</c:v>
                </c:pt>
                <c:pt idx="5">
                  <c:v>5</c:v>
                </c:pt>
                <c:pt idx="6">
                  <c:v>4</c:v>
                </c:pt>
                <c:pt idx="7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703666952"/>
        <c:axId val="703670088"/>
      </c:barChart>
      <c:catAx>
        <c:axId val="70366695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3670088"/>
        <c:crosses val="autoZero"/>
        <c:auto val="1"/>
        <c:lblAlgn val="ctr"/>
        <c:lblOffset val="100"/>
        <c:noMultiLvlLbl val="0"/>
      </c:catAx>
      <c:valAx>
        <c:axId val="703670088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703666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4"/>
          <c:order val="0"/>
          <c:tx>
            <c:strRef>
              <c:f>Sheet1!$F$1</c:f>
              <c:strCache>
                <c:ptCount val="1"/>
                <c:pt idx="0">
                  <c:v>Extremely</c:v>
                </c:pt>
              </c:strCache>
            </c:strRef>
          </c:tx>
          <c:spPr>
            <a:solidFill>
              <a:srgbClr val="1B7837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14F55D71-2260-4200-B583-D63BDDD621E9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193C6D51-1AF3-4FDD-8894-323705B1F530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C37A8A2A-31F0-4219-B9F0-52FE0E062F4A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64D34C76-41AA-4C68-91D3-ED9D86DE387B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C8CB2876-B6DB-451E-B7C7-EE3E836E88C2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Mode of transportation to work</c:v>
                </c:pt>
                <c:pt idx="1">
                  <c:v>Commuting duration</c:v>
                </c:pt>
                <c:pt idx="2">
                  <c:v>Time leaving for work</c:v>
                </c:pt>
                <c:pt idx="4">
                  <c:v>Mobility status one year ago</c:v>
                </c:pt>
                <c:pt idx="5">
                  <c:v>Mobility status five years ago</c:v>
                </c:pt>
              </c:strCache>
            </c:strRef>
          </c:cat>
          <c:val>
            <c:numRef>
              <c:f>Sheet1!$F$2:$F$7</c:f>
              <c:numCache>
                <c:formatCode>General</c:formatCode>
                <c:ptCount val="6"/>
                <c:pt idx="0">
                  <c:v>9</c:v>
                </c:pt>
                <c:pt idx="1">
                  <c:v>11</c:v>
                </c:pt>
                <c:pt idx="2">
                  <c:v>9</c:v>
                </c:pt>
                <c:pt idx="4">
                  <c:v>9</c:v>
                </c:pt>
                <c:pt idx="5">
                  <c:v>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Sheet1!$F$9:$F$14</c15:f>
                <c15:dlblRangeCache>
                  <c:ptCount val="6"/>
                  <c:pt idx="0">
                    <c:v>17%</c:v>
                  </c:pt>
                  <c:pt idx="1">
                    <c:v>20%</c:v>
                  </c:pt>
                  <c:pt idx="2">
                    <c:v>17%</c:v>
                  </c:pt>
                  <c:pt idx="3">
                    <c:v>0%</c:v>
                  </c:pt>
                  <c:pt idx="4">
                    <c:v>17%</c:v>
                  </c:pt>
                  <c:pt idx="5">
                    <c:v>15%</c:v>
                  </c:pt>
                </c15:dlblRangeCache>
              </c15:datalabelsRange>
            </c:ext>
          </c:extLst>
        </c:ser>
        <c:ser>
          <c:idx val="3"/>
          <c:order val="1"/>
          <c:tx>
            <c:strRef>
              <c:f>Sheet1!$E$1</c:f>
              <c:strCache>
                <c:ptCount val="1"/>
                <c:pt idx="0">
                  <c:v>Very</c:v>
                </c:pt>
              </c:strCache>
            </c:strRef>
          </c:tx>
          <c:spPr>
            <a:solidFill>
              <a:srgbClr val="7FBF7B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ADEB76FF-0B93-4190-87D7-8D1526416635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F5DDBB63-9C75-4D18-9759-89C7502779F2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7BDF9A1C-19F8-453E-9728-E030FC0C71A2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0F27533D-C6C5-467D-98EC-977632F81E76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B599D9F8-792E-422C-9A3D-D710E9EAC191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Mode of transportation to work</c:v>
                </c:pt>
                <c:pt idx="1">
                  <c:v>Commuting duration</c:v>
                </c:pt>
                <c:pt idx="2">
                  <c:v>Time leaving for work</c:v>
                </c:pt>
                <c:pt idx="4">
                  <c:v>Mobility status one year ago</c:v>
                </c:pt>
                <c:pt idx="5">
                  <c:v>Mobility status five years ago</c:v>
                </c:pt>
              </c:strCache>
            </c:strRef>
          </c:cat>
          <c:val>
            <c:numRef>
              <c:f>Sheet1!$E$2:$E$7</c:f>
              <c:numCache>
                <c:formatCode>General</c:formatCode>
                <c:ptCount val="6"/>
                <c:pt idx="0">
                  <c:v>13</c:v>
                </c:pt>
                <c:pt idx="1">
                  <c:v>8</c:v>
                </c:pt>
                <c:pt idx="2">
                  <c:v>6</c:v>
                </c:pt>
                <c:pt idx="4">
                  <c:v>12</c:v>
                </c:pt>
                <c:pt idx="5">
                  <c:v>12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Sheet1!$E$9:$E$14</c15:f>
                <c15:dlblRangeCache>
                  <c:ptCount val="6"/>
                  <c:pt idx="0">
                    <c:v>24%</c:v>
                  </c:pt>
                  <c:pt idx="1">
                    <c:v>15%</c:v>
                  </c:pt>
                  <c:pt idx="2">
                    <c:v>11%</c:v>
                  </c:pt>
                  <c:pt idx="3">
                    <c:v>0%</c:v>
                  </c:pt>
                  <c:pt idx="4">
                    <c:v>22%</c:v>
                  </c:pt>
                  <c:pt idx="5">
                    <c:v>22%</c:v>
                  </c:pt>
                </c15:dlblRangeCache>
              </c15:datalabelsRange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Moderately</c:v>
                </c:pt>
              </c:strCache>
            </c:strRef>
          </c:tx>
          <c:spPr>
            <a:solidFill>
              <a:srgbClr val="D9F0D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EE9AA879-3764-4F35-83DF-5F9CEFD3D50B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79544102-F16D-4808-AF25-F8BD02AE3822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3C0F6B02-9195-477F-964E-1587A6F5F53D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91D17783-B755-4F1A-A3FF-18A09CDDD26C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79DFD737-7D81-4934-AC22-65D43638178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Mode of transportation to work</c:v>
                </c:pt>
                <c:pt idx="1">
                  <c:v>Commuting duration</c:v>
                </c:pt>
                <c:pt idx="2">
                  <c:v>Time leaving for work</c:v>
                </c:pt>
                <c:pt idx="4">
                  <c:v>Mobility status one year ago</c:v>
                </c:pt>
                <c:pt idx="5">
                  <c:v>Mobility status five years ago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10</c:v>
                </c:pt>
                <c:pt idx="1">
                  <c:v>11</c:v>
                </c:pt>
                <c:pt idx="2">
                  <c:v>13</c:v>
                </c:pt>
                <c:pt idx="4">
                  <c:v>14</c:v>
                </c:pt>
                <c:pt idx="5">
                  <c:v>14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Sheet1!$D$9:$D$14</c15:f>
                <c15:dlblRangeCache>
                  <c:ptCount val="6"/>
                  <c:pt idx="0">
                    <c:v>19%</c:v>
                  </c:pt>
                  <c:pt idx="1">
                    <c:v>20%</c:v>
                  </c:pt>
                  <c:pt idx="2">
                    <c:v>24%</c:v>
                  </c:pt>
                  <c:pt idx="3">
                    <c:v>0%</c:v>
                  </c:pt>
                  <c:pt idx="4">
                    <c:v>26%</c:v>
                  </c:pt>
                  <c:pt idx="5">
                    <c:v>26%</c:v>
                  </c:pt>
                </c15:dlblRangeCache>
              </c15:datalabelsRange>
            </c:ext>
          </c:extLst>
        </c:ser>
        <c:ser>
          <c:idx val="1"/>
          <c:order val="3"/>
          <c:tx>
            <c:strRef>
              <c:f>Sheet1!$C$1</c:f>
              <c:strCache>
                <c:ptCount val="1"/>
                <c:pt idx="0">
                  <c:v>Slightly</c:v>
                </c:pt>
              </c:strCache>
            </c:strRef>
          </c:tx>
          <c:spPr>
            <a:solidFill>
              <a:srgbClr val="AF8DC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Sheet1!$A$2:$A$7</c:f>
              <c:strCache>
                <c:ptCount val="6"/>
                <c:pt idx="0">
                  <c:v>Mode of transportation to work</c:v>
                </c:pt>
                <c:pt idx="1">
                  <c:v>Commuting duration</c:v>
                </c:pt>
                <c:pt idx="2">
                  <c:v>Time leaving for work</c:v>
                </c:pt>
                <c:pt idx="4">
                  <c:v>Mobility status one year ago</c:v>
                </c:pt>
                <c:pt idx="5">
                  <c:v>Mobility status five years ago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</c:ser>
        <c:ser>
          <c:idx val="0"/>
          <c:order val="4"/>
          <c:tx>
            <c:strRef>
              <c:f>Sheet1!$B$1</c:f>
              <c:strCache>
                <c:ptCount val="1"/>
                <c:pt idx="0">
                  <c:v>Not at all</c:v>
                </c:pt>
              </c:strCache>
            </c:strRef>
          </c:tx>
          <c:spPr>
            <a:solidFill>
              <a:srgbClr val="762A8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Sheet1!$A$2:$A$7</c:f>
              <c:strCache>
                <c:ptCount val="6"/>
                <c:pt idx="0">
                  <c:v>Mode of transportation to work</c:v>
                </c:pt>
                <c:pt idx="1">
                  <c:v>Commuting duration</c:v>
                </c:pt>
                <c:pt idx="2">
                  <c:v>Time leaving for work</c:v>
                </c:pt>
                <c:pt idx="4">
                  <c:v>Mobility status one year ago</c:v>
                </c:pt>
                <c:pt idx="5">
                  <c:v>Mobility status five years ago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</c:v>
                </c:pt>
                <c:pt idx="1">
                  <c:v>10</c:v>
                </c:pt>
                <c:pt idx="2">
                  <c:v>13</c:v>
                </c:pt>
                <c:pt idx="4">
                  <c:v>4</c:v>
                </c:pt>
                <c:pt idx="5">
                  <c:v>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Not sure / Did not answer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Sheet1!$A$2:$A$7</c:f>
              <c:strCache>
                <c:ptCount val="6"/>
                <c:pt idx="0">
                  <c:v>Mode of transportation to work</c:v>
                </c:pt>
                <c:pt idx="1">
                  <c:v>Commuting duration</c:v>
                </c:pt>
                <c:pt idx="2">
                  <c:v>Time leaving for work</c:v>
                </c:pt>
                <c:pt idx="4">
                  <c:v>Mobility status one year ago</c:v>
                </c:pt>
                <c:pt idx="5">
                  <c:v>Mobility status five years ago</c:v>
                </c:pt>
              </c:strCache>
            </c:strRef>
          </c:cat>
          <c:val>
            <c:numRef>
              <c:f>Sheet1!$G$2:$G$7</c:f>
              <c:numCache>
                <c:formatCode>General</c:formatCode>
                <c:ptCount val="6"/>
                <c:pt idx="0">
                  <c:v>8</c:v>
                </c:pt>
                <c:pt idx="1">
                  <c:v>8</c:v>
                </c:pt>
                <c:pt idx="2">
                  <c:v>10</c:v>
                </c:pt>
                <c:pt idx="4">
                  <c:v>13</c:v>
                </c:pt>
                <c:pt idx="5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703676360"/>
        <c:axId val="703673224"/>
      </c:barChart>
      <c:catAx>
        <c:axId val="70367636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3673224"/>
        <c:crosses val="autoZero"/>
        <c:auto val="1"/>
        <c:lblAlgn val="ctr"/>
        <c:lblOffset val="100"/>
        <c:noMultiLvlLbl val="0"/>
      </c:catAx>
      <c:valAx>
        <c:axId val="703673224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703676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4"/>
          <c:order val="0"/>
          <c:tx>
            <c:strRef>
              <c:f>Sheet1!$F$1</c:f>
              <c:strCache>
                <c:ptCount val="1"/>
                <c:pt idx="0">
                  <c:v>Extremely</c:v>
                </c:pt>
              </c:strCache>
            </c:strRef>
          </c:tx>
          <c:spPr>
            <a:solidFill>
              <a:srgbClr val="1B7837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C4D7AED0-AF9F-4E22-991A-85A16BCB995B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5B6557CC-A66E-488D-AB37-AB3DDE20899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E5184E54-157B-4919-9710-3ADA7D04A7D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6B8258A0-2E6D-4DB8-8FF6-2A29F82CE3D7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EE27CEF9-EB39-4C1B-A101-E844A34ECDDD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5C0A562A-AAF6-491A-984D-9BFD9818D1D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Seeing</c:v>
                </c:pt>
                <c:pt idx="1">
                  <c:v>Hearing</c:v>
                </c:pt>
                <c:pt idx="2">
                  <c:v>Walking, using stairs, using hands/
fingers or other physical activity</c:v>
                </c:pt>
                <c:pt idx="3">
                  <c:v>Mental health</c:v>
                </c:pt>
                <c:pt idx="4">
                  <c:v>Other health or long term condition</c:v>
                </c:pt>
                <c:pt idx="5">
                  <c:v>Multiple activity limitations</c:v>
                </c:pt>
              </c:strCache>
            </c:strRef>
          </c:cat>
          <c:val>
            <c:numRef>
              <c:f>Sheet1!$F$2:$F$7</c:f>
              <c:numCache>
                <c:formatCode>General</c:formatCode>
                <c:ptCount val="6"/>
                <c:pt idx="0">
                  <c:v>16</c:v>
                </c:pt>
                <c:pt idx="1">
                  <c:v>16</c:v>
                </c:pt>
                <c:pt idx="2">
                  <c:v>21</c:v>
                </c:pt>
                <c:pt idx="3">
                  <c:v>32</c:v>
                </c:pt>
                <c:pt idx="4">
                  <c:v>27</c:v>
                </c:pt>
                <c:pt idx="5">
                  <c:v>26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Sheet1!$F$9:$F$16</c15:f>
                <c15:dlblRangeCache>
                  <c:ptCount val="8"/>
                  <c:pt idx="0">
                    <c:v>30%</c:v>
                  </c:pt>
                  <c:pt idx="1">
                    <c:v>30%</c:v>
                  </c:pt>
                  <c:pt idx="2">
                    <c:v>39%</c:v>
                  </c:pt>
                  <c:pt idx="3">
                    <c:v>59%</c:v>
                  </c:pt>
                  <c:pt idx="4">
                    <c:v>50%</c:v>
                  </c:pt>
                  <c:pt idx="5">
                    <c:v>48%</c:v>
                  </c:pt>
                </c15:dlblRangeCache>
              </c15:datalabelsRange>
            </c:ext>
          </c:extLst>
        </c:ser>
        <c:ser>
          <c:idx val="3"/>
          <c:order val="1"/>
          <c:tx>
            <c:strRef>
              <c:f>Sheet1!$E$1</c:f>
              <c:strCache>
                <c:ptCount val="1"/>
                <c:pt idx="0">
                  <c:v>Very</c:v>
                </c:pt>
              </c:strCache>
            </c:strRef>
          </c:tx>
          <c:spPr>
            <a:solidFill>
              <a:srgbClr val="7FBF7B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0A5C7135-54AA-443A-BC95-2DC90D931B46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1ACD0D88-7E40-48D5-A201-8642F79DA19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6A357F2A-B0E8-4C47-BFE7-3560E0CDE06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D5F54B84-9D55-40E9-943E-ACA112E81703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F7F9B69E-820A-4361-A179-C45DFD90458A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35C894B7-1701-4456-89F8-CD00D2D3AC91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Seeing</c:v>
                </c:pt>
                <c:pt idx="1">
                  <c:v>Hearing</c:v>
                </c:pt>
                <c:pt idx="2">
                  <c:v>Walking, using stairs, using hands/
fingers or other physical activity</c:v>
                </c:pt>
                <c:pt idx="3">
                  <c:v>Mental health</c:v>
                </c:pt>
                <c:pt idx="4">
                  <c:v>Other health or long term condition</c:v>
                </c:pt>
                <c:pt idx="5">
                  <c:v>Multiple activity limitations</c:v>
                </c:pt>
              </c:strCache>
            </c:strRef>
          </c:cat>
          <c:val>
            <c:numRef>
              <c:f>Sheet1!$E$2:$E$7</c:f>
              <c:numCache>
                <c:formatCode>General</c:formatCode>
                <c:ptCount val="6"/>
                <c:pt idx="0">
                  <c:v>12</c:v>
                </c:pt>
                <c:pt idx="1">
                  <c:v>12</c:v>
                </c:pt>
                <c:pt idx="2">
                  <c:v>11</c:v>
                </c:pt>
                <c:pt idx="3">
                  <c:v>12</c:v>
                </c:pt>
                <c:pt idx="4">
                  <c:v>12</c:v>
                </c:pt>
                <c:pt idx="5">
                  <c:v>11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Sheet1!$E$9:$E$14</c15:f>
                <c15:dlblRangeCache>
                  <c:ptCount val="6"/>
                  <c:pt idx="0">
                    <c:v>22%</c:v>
                  </c:pt>
                  <c:pt idx="1">
                    <c:v>22%</c:v>
                  </c:pt>
                  <c:pt idx="2">
                    <c:v>20%</c:v>
                  </c:pt>
                  <c:pt idx="3">
                    <c:v>22%</c:v>
                  </c:pt>
                  <c:pt idx="4">
                    <c:v>22%</c:v>
                  </c:pt>
                  <c:pt idx="5">
                    <c:v>20%</c:v>
                  </c:pt>
                </c15:dlblRangeCache>
              </c15:datalabelsRange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Moderately</c:v>
                </c:pt>
              </c:strCache>
            </c:strRef>
          </c:tx>
          <c:spPr>
            <a:solidFill>
              <a:srgbClr val="D9F0D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E2043316-03D0-4232-B07B-CFD3FCE40EBA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CEB6D831-A727-4028-A597-23D8ABE8AF6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D835C4E8-AA4F-4407-AAE7-351CFC78C9C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97DB1CBB-9CDA-4440-B28E-870DC5C54E17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AACC0FC3-C24E-4113-9935-7EFB26283A7D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492F9EF7-CF72-41D7-AF68-50A461314F6D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Seeing</c:v>
                </c:pt>
                <c:pt idx="1">
                  <c:v>Hearing</c:v>
                </c:pt>
                <c:pt idx="2">
                  <c:v>Walking, using stairs, using hands/
fingers or other physical activity</c:v>
                </c:pt>
                <c:pt idx="3">
                  <c:v>Mental health</c:v>
                </c:pt>
                <c:pt idx="4">
                  <c:v>Other health or long term condition</c:v>
                </c:pt>
                <c:pt idx="5">
                  <c:v>Multiple activity limitations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10</c:v>
                </c:pt>
                <c:pt idx="1">
                  <c:v>10</c:v>
                </c:pt>
                <c:pt idx="2">
                  <c:v>8</c:v>
                </c:pt>
                <c:pt idx="3">
                  <c:v>4</c:v>
                </c:pt>
                <c:pt idx="4">
                  <c:v>7</c:v>
                </c:pt>
                <c:pt idx="5">
                  <c:v>6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Sheet1!$D$9:$D$16</c15:f>
                <c15:dlblRangeCache>
                  <c:ptCount val="8"/>
                  <c:pt idx="0">
                    <c:v>19%</c:v>
                  </c:pt>
                  <c:pt idx="1">
                    <c:v>19%</c:v>
                  </c:pt>
                  <c:pt idx="2">
                    <c:v>15%</c:v>
                  </c:pt>
                  <c:pt idx="3">
                    <c:v>7%</c:v>
                  </c:pt>
                  <c:pt idx="4">
                    <c:v>13%</c:v>
                  </c:pt>
                  <c:pt idx="5">
                    <c:v>11%</c:v>
                  </c:pt>
                </c15:dlblRangeCache>
              </c15:datalabelsRange>
            </c:ext>
          </c:extLst>
        </c:ser>
        <c:ser>
          <c:idx val="1"/>
          <c:order val="3"/>
          <c:tx>
            <c:strRef>
              <c:f>Sheet1!$C$1</c:f>
              <c:strCache>
                <c:ptCount val="1"/>
                <c:pt idx="0">
                  <c:v>Slightly</c:v>
                </c:pt>
              </c:strCache>
            </c:strRef>
          </c:tx>
          <c:spPr>
            <a:solidFill>
              <a:srgbClr val="AF8DC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Sheet1!$A$2:$A$7</c:f>
              <c:strCache>
                <c:ptCount val="6"/>
                <c:pt idx="0">
                  <c:v>Seeing</c:v>
                </c:pt>
                <c:pt idx="1">
                  <c:v>Hearing</c:v>
                </c:pt>
                <c:pt idx="2">
                  <c:v>Walking, using stairs, using hands/
fingers or other physical activity</c:v>
                </c:pt>
                <c:pt idx="3">
                  <c:v>Mental health</c:v>
                </c:pt>
                <c:pt idx="4">
                  <c:v>Other health or long term condition</c:v>
                </c:pt>
                <c:pt idx="5">
                  <c:v>Multiple activity limitations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0"/>
          <c:order val="4"/>
          <c:tx>
            <c:strRef>
              <c:f>Sheet1!$B$1</c:f>
              <c:strCache>
                <c:ptCount val="1"/>
                <c:pt idx="0">
                  <c:v>Not at all</c:v>
                </c:pt>
              </c:strCache>
            </c:strRef>
          </c:tx>
          <c:spPr>
            <a:solidFill>
              <a:srgbClr val="762A8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Sheet1!$A$2:$A$7</c:f>
              <c:strCache>
                <c:ptCount val="6"/>
                <c:pt idx="0">
                  <c:v>Seeing</c:v>
                </c:pt>
                <c:pt idx="1">
                  <c:v>Hearing</c:v>
                </c:pt>
                <c:pt idx="2">
                  <c:v>Walking, using stairs, using hands/
fingers or other physical activity</c:v>
                </c:pt>
                <c:pt idx="3">
                  <c:v>Mental health</c:v>
                </c:pt>
                <c:pt idx="4">
                  <c:v>Other health or long term condition</c:v>
                </c:pt>
                <c:pt idx="5">
                  <c:v>Multiple activity limitations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1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Not sure / Did not answer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Sheet1!$A$2:$A$7</c:f>
              <c:strCache>
                <c:ptCount val="6"/>
                <c:pt idx="0">
                  <c:v>Seeing</c:v>
                </c:pt>
                <c:pt idx="1">
                  <c:v>Hearing</c:v>
                </c:pt>
                <c:pt idx="2">
                  <c:v>Walking, using stairs, using hands/
fingers or other physical activity</c:v>
                </c:pt>
                <c:pt idx="3">
                  <c:v>Mental health</c:v>
                </c:pt>
                <c:pt idx="4">
                  <c:v>Other health or long term condition</c:v>
                </c:pt>
                <c:pt idx="5">
                  <c:v>Multiple activity limitations</c:v>
                </c:pt>
              </c:strCache>
            </c:strRef>
          </c:cat>
          <c:val>
            <c:numRef>
              <c:f>Sheet1!$G$2:$G$7</c:f>
              <c:numCache>
                <c:formatCode>General</c:formatCode>
                <c:ptCount val="6"/>
                <c:pt idx="0">
                  <c:v>10</c:v>
                </c:pt>
                <c:pt idx="1">
                  <c:v>10</c:v>
                </c:pt>
                <c:pt idx="2">
                  <c:v>9</c:v>
                </c:pt>
                <c:pt idx="3">
                  <c:v>5</c:v>
                </c:pt>
                <c:pt idx="4">
                  <c:v>6</c:v>
                </c:pt>
                <c:pt idx="5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703672440"/>
        <c:axId val="703669304"/>
      </c:barChart>
      <c:catAx>
        <c:axId val="70367244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3669304"/>
        <c:crosses val="autoZero"/>
        <c:auto val="1"/>
        <c:lblAlgn val="ctr"/>
        <c:lblOffset val="100"/>
        <c:noMultiLvlLbl val="0"/>
      </c:catAx>
      <c:valAx>
        <c:axId val="703669304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7036724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4"/>
          <c:order val="0"/>
          <c:tx>
            <c:strRef>
              <c:f>Sheet1!$F$1</c:f>
              <c:strCache>
                <c:ptCount val="1"/>
                <c:pt idx="0">
                  <c:v>Extremely</c:v>
                </c:pt>
              </c:strCache>
            </c:strRef>
          </c:tx>
          <c:spPr>
            <a:solidFill>
              <a:srgbClr val="1B7837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4326949E-BF33-49A7-9850-7E4CBCF43969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C8906397-034F-48C5-A25D-2863C01ED22B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543C3FD9-95E3-4ACF-A00C-E79105B9DE7A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4445F8D9-1703-402A-8380-CE1F3E386206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Attendance at a school, college,
CEGEP, or university</c:v>
                </c:pt>
                <c:pt idx="1">
                  <c:v>Youth who are not in employment,
education or training (NEET youth)</c:v>
                </c:pt>
                <c:pt idx="2">
                  <c:v>People who pay for child care in order to work</c:v>
                </c:pt>
                <c:pt idx="3">
                  <c:v>Child/spousal payments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17</c:v>
                </c:pt>
                <c:pt idx="1">
                  <c:v>29</c:v>
                </c:pt>
                <c:pt idx="2">
                  <c:v>22</c:v>
                </c:pt>
                <c:pt idx="3">
                  <c:v>13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Sheet1!$F$7:$F$11</c15:f>
                <c15:dlblRangeCache>
                  <c:ptCount val="5"/>
                  <c:pt idx="0">
                    <c:v>31%</c:v>
                  </c:pt>
                  <c:pt idx="1">
                    <c:v>54%</c:v>
                  </c:pt>
                  <c:pt idx="2">
                    <c:v>41%</c:v>
                  </c:pt>
                  <c:pt idx="3">
                    <c:v>24%</c:v>
                  </c:pt>
                </c15:dlblRangeCache>
              </c15:datalabelsRange>
            </c:ext>
          </c:extLst>
        </c:ser>
        <c:ser>
          <c:idx val="3"/>
          <c:order val="1"/>
          <c:tx>
            <c:strRef>
              <c:f>Sheet1!$E$1</c:f>
              <c:strCache>
                <c:ptCount val="1"/>
                <c:pt idx="0">
                  <c:v>Very</c:v>
                </c:pt>
              </c:strCache>
            </c:strRef>
          </c:tx>
          <c:spPr>
            <a:solidFill>
              <a:srgbClr val="7FBF7B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57F4F981-605C-47D3-986B-08E8C87FDC68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85908BA9-0C45-482F-A6E6-A1F27D3C2CA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A3DD9FBF-561F-4753-9349-208A0355AD8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251F32C9-090A-4386-BBF2-76EA67DD1BC3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Attendance at a school, college,
CEGEP, or university</c:v>
                </c:pt>
                <c:pt idx="1">
                  <c:v>Youth who are not in employment,
education or training (NEET youth)</c:v>
                </c:pt>
                <c:pt idx="2">
                  <c:v>People who pay for child care in order to work</c:v>
                </c:pt>
                <c:pt idx="3">
                  <c:v>Child/spousal payments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13</c:v>
                </c:pt>
                <c:pt idx="1">
                  <c:v>11</c:v>
                </c:pt>
                <c:pt idx="2">
                  <c:v>16</c:v>
                </c:pt>
                <c:pt idx="3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Sheet1!$E$7:$E$11</c15:f>
                <c15:dlblRangeCache>
                  <c:ptCount val="5"/>
                  <c:pt idx="0">
                    <c:v>24%</c:v>
                  </c:pt>
                  <c:pt idx="1">
                    <c:v>20%</c:v>
                  </c:pt>
                  <c:pt idx="2">
                    <c:v>30%</c:v>
                  </c:pt>
                  <c:pt idx="3">
                    <c:v>19%</c:v>
                  </c:pt>
                </c15:dlblRangeCache>
              </c15:datalabelsRange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Moderately</c:v>
                </c:pt>
              </c:strCache>
            </c:strRef>
          </c:tx>
          <c:spPr>
            <a:solidFill>
              <a:srgbClr val="D9F0D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0DE1B8B8-E571-43E3-B205-F2C7CF84B889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9AE73D57-3AEF-4FFE-B92E-4B63634733F7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995A1C53-93E4-4728-B0F5-6090BA102AFF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483CE495-1A1B-48A7-B5DF-5D7BF83F44F3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Attendance at a school, college,
CEGEP, or university</c:v>
                </c:pt>
                <c:pt idx="1">
                  <c:v>Youth who are not in employment,
education or training (NEET youth)</c:v>
                </c:pt>
                <c:pt idx="2">
                  <c:v>People who pay for child care in order to work</c:v>
                </c:pt>
                <c:pt idx="3">
                  <c:v>Child/spousal payments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7</c:v>
                </c:pt>
                <c:pt idx="1">
                  <c:v>4</c:v>
                </c:pt>
                <c:pt idx="2">
                  <c:v>6</c:v>
                </c:pt>
                <c:pt idx="3">
                  <c:v>12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Sheet1!$D$7:$D$11</c15:f>
                <c15:dlblRangeCache>
                  <c:ptCount val="5"/>
                  <c:pt idx="0">
                    <c:v>13%</c:v>
                  </c:pt>
                  <c:pt idx="1">
                    <c:v>7%</c:v>
                  </c:pt>
                  <c:pt idx="2">
                    <c:v>11%</c:v>
                  </c:pt>
                  <c:pt idx="3">
                    <c:v>22%</c:v>
                  </c:pt>
                </c15:dlblRangeCache>
              </c15:datalabelsRange>
            </c:ext>
          </c:extLst>
        </c:ser>
        <c:ser>
          <c:idx val="1"/>
          <c:order val="3"/>
          <c:tx>
            <c:strRef>
              <c:f>Sheet1!$C$1</c:f>
              <c:strCache>
                <c:ptCount val="1"/>
                <c:pt idx="0">
                  <c:v>Slightly</c:v>
                </c:pt>
              </c:strCache>
            </c:strRef>
          </c:tx>
          <c:spPr>
            <a:solidFill>
              <a:srgbClr val="AF8DC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Attendance at a school, college,
CEGEP, or university</c:v>
                </c:pt>
                <c:pt idx="1">
                  <c:v>Youth who are not in employment,
education or training (NEET youth)</c:v>
                </c:pt>
                <c:pt idx="2">
                  <c:v>People who pay for child care in order to work</c:v>
                </c:pt>
                <c:pt idx="3">
                  <c:v>Child/spousal payments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</c:v>
                </c:pt>
                <c:pt idx="1">
                  <c:v>3</c:v>
                </c:pt>
                <c:pt idx="2">
                  <c:v>1</c:v>
                </c:pt>
                <c:pt idx="3">
                  <c:v>3</c:v>
                </c:pt>
              </c:numCache>
            </c:numRef>
          </c:val>
        </c:ser>
        <c:ser>
          <c:idx val="0"/>
          <c:order val="4"/>
          <c:tx>
            <c:strRef>
              <c:f>Sheet1!$B$1</c:f>
              <c:strCache>
                <c:ptCount val="1"/>
                <c:pt idx="0">
                  <c:v>Not at all</c:v>
                </c:pt>
              </c:strCache>
            </c:strRef>
          </c:tx>
          <c:spPr>
            <a:solidFill>
              <a:srgbClr val="762A8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Attendance at a school, college,
CEGEP, or university</c:v>
                </c:pt>
                <c:pt idx="1">
                  <c:v>Youth who are not in employment,
education or training (NEET youth)</c:v>
                </c:pt>
                <c:pt idx="2">
                  <c:v>People who pay for child care in order to work</c:v>
                </c:pt>
                <c:pt idx="3">
                  <c:v>Child/spousal payments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  <c:pt idx="2">
                  <c:v>2</c:v>
                </c:pt>
                <c:pt idx="3">
                  <c:v>4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Not sure / Did not answer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Attendance at a school, college,
CEGEP, or university</c:v>
                </c:pt>
                <c:pt idx="1">
                  <c:v>Youth who are not in employment,
education or training (NEET youth)</c:v>
                </c:pt>
                <c:pt idx="2">
                  <c:v>People who pay for child care in order to work</c:v>
                </c:pt>
                <c:pt idx="3">
                  <c:v>Child/spousal payments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8</c:v>
                </c:pt>
                <c:pt idx="1">
                  <c:v>5</c:v>
                </c:pt>
                <c:pt idx="2">
                  <c:v>7</c:v>
                </c:pt>
                <c:pt idx="3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703668912"/>
        <c:axId val="703670872"/>
      </c:barChart>
      <c:catAx>
        <c:axId val="70366891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3670872"/>
        <c:crosses val="autoZero"/>
        <c:auto val="1"/>
        <c:lblAlgn val="ctr"/>
        <c:lblOffset val="100"/>
        <c:noMultiLvlLbl val="0"/>
      </c:catAx>
      <c:valAx>
        <c:axId val="703670872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703668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4"/>
          <c:order val="0"/>
          <c:tx>
            <c:strRef>
              <c:f>Sheet1!$F$1</c:f>
              <c:strCache>
                <c:ptCount val="1"/>
                <c:pt idx="0">
                  <c:v>Extremely</c:v>
                </c:pt>
              </c:strCache>
            </c:strRef>
          </c:tx>
          <c:spPr>
            <a:solidFill>
              <a:srgbClr val="1B7837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87C22DD7-0884-43B8-9D9F-3ECE3C94F0DA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18249219-DA91-4609-8761-618C03AA6922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6D17F4C9-7526-4BC6-A35A-AF582742F776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C5009A0F-7638-4586-A32C-73A97006BD37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13F50509-CEDF-42A2-BDD0-EF1E25521C1A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1A776351-09BC-48A6-9A90-4CB3F41462C0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527C8607-DCB4-44EA-A296-C0233741932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FCB5D4FC-5A51-4A62-B048-3C969E3C0A4F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fld id="{30A0CED2-F0E7-412C-AF82-99D343A9B21C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fld id="{19249055-8226-4FE1-9E41-E8600947E91B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The ability to see change over time</c:v>
                </c:pt>
                <c:pt idx="1">
                  <c:v>Comparable data for similar places (other cities, other neighbourhoods)</c:v>
                </c:pt>
                <c:pt idx="2">
                  <c:v>Comparable data for larger places (the city, the region, Ontario, Canada)</c:v>
                </c:pt>
                <c:pt idx="3">
                  <c:v>Disaggregated data (that shows data patterns across groups)</c:v>
                </c:pt>
                <c:pt idx="4">
                  <c:v>Crosstabulated data (where the user can investigate patterns in the data)</c:v>
                </c:pt>
                <c:pt idx="5">
                  <c:v>Access to the raw data itself</c:v>
                </c:pt>
                <c:pt idx="6">
                  <c:v>The ability to get a quick figure for a report or a funding application</c:v>
                </c:pt>
                <c:pt idx="7">
                  <c:v>Online tools for investigating, mapping and visualizing data</c:v>
                </c:pt>
                <c:pt idx="8">
                  <c:v>Prepared community profiles at standard geographies used by many data sources</c:v>
                </c:pt>
                <c:pt idx="9">
                  <c:v>Prepared community profiles at geographies that match my specific service area</c:v>
                </c:pt>
              </c:strCache>
            </c:strRef>
          </c:cat>
          <c:val>
            <c:numRef>
              <c:f>Sheet1!$F$2:$F$11</c:f>
              <c:numCache>
                <c:formatCode>General</c:formatCode>
                <c:ptCount val="10"/>
                <c:pt idx="0">
                  <c:v>29</c:v>
                </c:pt>
                <c:pt idx="1">
                  <c:v>25</c:v>
                </c:pt>
                <c:pt idx="2">
                  <c:v>16</c:v>
                </c:pt>
                <c:pt idx="3">
                  <c:v>32</c:v>
                </c:pt>
                <c:pt idx="4">
                  <c:v>30</c:v>
                </c:pt>
                <c:pt idx="5">
                  <c:v>17</c:v>
                </c:pt>
                <c:pt idx="6">
                  <c:v>28</c:v>
                </c:pt>
                <c:pt idx="7">
                  <c:v>22</c:v>
                </c:pt>
                <c:pt idx="8">
                  <c:v>28</c:v>
                </c:pt>
                <c:pt idx="9">
                  <c:v>27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Sheet1!$F$13:$F$22</c15:f>
                <c15:dlblRangeCache>
                  <c:ptCount val="10"/>
                  <c:pt idx="0">
                    <c:v>54%</c:v>
                  </c:pt>
                  <c:pt idx="1">
                    <c:v>46%</c:v>
                  </c:pt>
                  <c:pt idx="2">
                    <c:v>30%</c:v>
                  </c:pt>
                  <c:pt idx="3">
                    <c:v>59%</c:v>
                  </c:pt>
                  <c:pt idx="4">
                    <c:v>56%</c:v>
                  </c:pt>
                  <c:pt idx="5">
                    <c:v>31%</c:v>
                  </c:pt>
                  <c:pt idx="6">
                    <c:v>52%</c:v>
                  </c:pt>
                  <c:pt idx="7">
                    <c:v>41%</c:v>
                  </c:pt>
                  <c:pt idx="8">
                    <c:v>52%</c:v>
                  </c:pt>
                  <c:pt idx="9">
                    <c:v>50%</c:v>
                  </c:pt>
                </c15:dlblRangeCache>
              </c15:datalabelsRange>
            </c:ext>
          </c:extLst>
        </c:ser>
        <c:ser>
          <c:idx val="3"/>
          <c:order val="1"/>
          <c:tx>
            <c:strRef>
              <c:f>Sheet1!$E$1</c:f>
              <c:strCache>
                <c:ptCount val="1"/>
                <c:pt idx="0">
                  <c:v>Very</c:v>
                </c:pt>
              </c:strCache>
            </c:strRef>
          </c:tx>
          <c:spPr>
            <a:solidFill>
              <a:srgbClr val="7FBF7B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A70D6776-B586-4952-A860-DE0E5224454C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896B2E59-5875-46EF-A77C-4A831F745D2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8D374D38-C5F5-4F45-9686-D491C6B75A21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43C4B809-796D-4E5D-A181-C818F04B318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7D1919AD-7239-4C42-AA66-98CCEB19C65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286F4493-4077-4D37-A2F3-41A721FE20CA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58E3036A-FA73-4B9C-949B-ED736656B65C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6AD48526-F392-4A0D-B4D9-B891F92A7D5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fld id="{B2DED0AA-3B0B-4893-8DB8-B7FDB0E3506F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fld id="{92BE89C6-C0AA-42DC-A8F8-D89CF6131F8F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The ability to see change over time</c:v>
                </c:pt>
                <c:pt idx="1">
                  <c:v>Comparable data for similar places (other cities, other neighbourhoods)</c:v>
                </c:pt>
                <c:pt idx="2">
                  <c:v>Comparable data for larger places (the city, the region, Ontario, Canada)</c:v>
                </c:pt>
                <c:pt idx="3">
                  <c:v>Disaggregated data (that shows data patterns across groups)</c:v>
                </c:pt>
                <c:pt idx="4">
                  <c:v>Crosstabulated data (where the user can investigate patterns in the data)</c:v>
                </c:pt>
                <c:pt idx="5">
                  <c:v>Access to the raw data itself</c:v>
                </c:pt>
                <c:pt idx="6">
                  <c:v>The ability to get a quick figure for a report or a funding application</c:v>
                </c:pt>
                <c:pt idx="7">
                  <c:v>Online tools for investigating, mapping and visualizing data</c:v>
                </c:pt>
                <c:pt idx="8">
                  <c:v>Prepared community profiles at standard geographies used by many data sources</c:v>
                </c:pt>
                <c:pt idx="9">
                  <c:v>Prepared community profiles at geographies that match my specific service area</c:v>
                </c:pt>
              </c:strCache>
            </c:strRef>
          </c:cat>
          <c:val>
            <c:numRef>
              <c:f>Sheet1!$E$2:$E$11</c:f>
              <c:numCache>
                <c:formatCode>General</c:formatCode>
                <c:ptCount val="10"/>
                <c:pt idx="0">
                  <c:v>14</c:v>
                </c:pt>
                <c:pt idx="1">
                  <c:v>15</c:v>
                </c:pt>
                <c:pt idx="2">
                  <c:v>13</c:v>
                </c:pt>
                <c:pt idx="3">
                  <c:v>13</c:v>
                </c:pt>
                <c:pt idx="4">
                  <c:v>14</c:v>
                </c:pt>
                <c:pt idx="5">
                  <c:v>8</c:v>
                </c:pt>
                <c:pt idx="6">
                  <c:v>14</c:v>
                </c:pt>
                <c:pt idx="7">
                  <c:v>17</c:v>
                </c:pt>
                <c:pt idx="8">
                  <c:v>15</c:v>
                </c:pt>
                <c:pt idx="9">
                  <c:v>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Sheet1!$E$13:$E$22</c15:f>
                <c15:dlblRangeCache>
                  <c:ptCount val="10"/>
                  <c:pt idx="0">
                    <c:v>26%</c:v>
                  </c:pt>
                  <c:pt idx="1">
                    <c:v>28%</c:v>
                  </c:pt>
                  <c:pt idx="2">
                    <c:v>24%</c:v>
                  </c:pt>
                  <c:pt idx="3">
                    <c:v>24%</c:v>
                  </c:pt>
                  <c:pt idx="4">
                    <c:v>26%</c:v>
                  </c:pt>
                  <c:pt idx="5">
                    <c:v>15%</c:v>
                  </c:pt>
                  <c:pt idx="6">
                    <c:v>26%</c:v>
                  </c:pt>
                  <c:pt idx="7">
                    <c:v>31%</c:v>
                  </c:pt>
                  <c:pt idx="8">
                    <c:v>28%</c:v>
                  </c:pt>
                  <c:pt idx="9">
                    <c:v>17%</c:v>
                  </c:pt>
                </c15:dlblRangeCache>
              </c15:datalabelsRange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Moderately</c:v>
                </c:pt>
              </c:strCache>
            </c:strRef>
          </c:tx>
          <c:spPr>
            <a:solidFill>
              <a:srgbClr val="D9F0D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Sheet1!$A$2:$A$11</c:f>
              <c:strCache>
                <c:ptCount val="10"/>
                <c:pt idx="0">
                  <c:v>The ability to see change over time</c:v>
                </c:pt>
                <c:pt idx="1">
                  <c:v>Comparable data for similar places (other cities, other neighbourhoods)</c:v>
                </c:pt>
                <c:pt idx="2">
                  <c:v>Comparable data for larger places (the city, the region, Ontario, Canada)</c:v>
                </c:pt>
                <c:pt idx="3">
                  <c:v>Disaggregated data (that shows data patterns across groups)</c:v>
                </c:pt>
                <c:pt idx="4">
                  <c:v>Crosstabulated data (where the user can investigate patterns in the data)</c:v>
                </c:pt>
                <c:pt idx="5">
                  <c:v>Access to the raw data itself</c:v>
                </c:pt>
                <c:pt idx="6">
                  <c:v>The ability to get a quick figure for a report or a funding application</c:v>
                </c:pt>
                <c:pt idx="7">
                  <c:v>Online tools for investigating, mapping and visualizing data</c:v>
                </c:pt>
                <c:pt idx="8">
                  <c:v>Prepared community profiles at standard geographies used by many data sources</c:v>
                </c:pt>
                <c:pt idx="9">
                  <c:v>Prepared community profiles at geographies that match my specific service area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2</c:v>
                </c:pt>
                <c:pt idx="1">
                  <c:v>5</c:v>
                </c:pt>
                <c:pt idx="2">
                  <c:v>13</c:v>
                </c:pt>
                <c:pt idx="3">
                  <c:v>0</c:v>
                </c:pt>
                <c:pt idx="4">
                  <c:v>1</c:v>
                </c:pt>
                <c:pt idx="5">
                  <c:v>8</c:v>
                </c:pt>
                <c:pt idx="6">
                  <c:v>3</c:v>
                </c:pt>
                <c:pt idx="7">
                  <c:v>4</c:v>
                </c:pt>
                <c:pt idx="8">
                  <c:v>2</c:v>
                </c:pt>
                <c:pt idx="9">
                  <c:v>4</c:v>
                </c:pt>
              </c:numCache>
            </c:numRef>
          </c:val>
        </c:ser>
        <c:ser>
          <c:idx val="1"/>
          <c:order val="3"/>
          <c:tx>
            <c:strRef>
              <c:f>Sheet1!$C$1</c:f>
              <c:strCache>
                <c:ptCount val="1"/>
                <c:pt idx="0">
                  <c:v>Slightly</c:v>
                </c:pt>
              </c:strCache>
            </c:strRef>
          </c:tx>
          <c:spPr>
            <a:solidFill>
              <a:srgbClr val="AF8DC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Sheet1!$A$2:$A$11</c:f>
              <c:strCache>
                <c:ptCount val="10"/>
                <c:pt idx="0">
                  <c:v>The ability to see change over time</c:v>
                </c:pt>
                <c:pt idx="1">
                  <c:v>Comparable data for similar places (other cities, other neighbourhoods)</c:v>
                </c:pt>
                <c:pt idx="2">
                  <c:v>Comparable data for larger places (the city, the region, Ontario, Canada)</c:v>
                </c:pt>
                <c:pt idx="3">
                  <c:v>Disaggregated data (that shows data patterns across groups)</c:v>
                </c:pt>
                <c:pt idx="4">
                  <c:v>Crosstabulated data (where the user can investigate patterns in the data)</c:v>
                </c:pt>
                <c:pt idx="5">
                  <c:v>Access to the raw data itself</c:v>
                </c:pt>
                <c:pt idx="6">
                  <c:v>The ability to get a quick figure for a report or a funding application</c:v>
                </c:pt>
                <c:pt idx="7">
                  <c:v>Online tools for investigating, mapping and visualizing data</c:v>
                </c:pt>
                <c:pt idx="8">
                  <c:v>Prepared community profiles at standard geographies used by many data sources</c:v>
                </c:pt>
                <c:pt idx="9">
                  <c:v>Prepared community profiles at geographies that match my specific service area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1</c:v>
                </c:pt>
                <c:pt idx="4">
                  <c:v>0</c:v>
                </c:pt>
                <c:pt idx="5">
                  <c:v>5</c:v>
                </c:pt>
                <c:pt idx="6">
                  <c:v>0</c:v>
                </c:pt>
                <c:pt idx="7">
                  <c:v>3</c:v>
                </c:pt>
                <c:pt idx="8">
                  <c:v>1</c:v>
                </c:pt>
                <c:pt idx="9">
                  <c:v>2</c:v>
                </c:pt>
              </c:numCache>
            </c:numRef>
          </c:val>
        </c:ser>
        <c:ser>
          <c:idx val="0"/>
          <c:order val="4"/>
          <c:tx>
            <c:strRef>
              <c:f>Sheet1!$B$1</c:f>
              <c:strCache>
                <c:ptCount val="1"/>
                <c:pt idx="0">
                  <c:v>Not at all</c:v>
                </c:pt>
              </c:strCache>
            </c:strRef>
          </c:tx>
          <c:spPr>
            <a:solidFill>
              <a:srgbClr val="762A8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Sheet1!$A$2:$A$11</c:f>
              <c:strCache>
                <c:ptCount val="10"/>
                <c:pt idx="0">
                  <c:v>The ability to see change over time</c:v>
                </c:pt>
                <c:pt idx="1">
                  <c:v>Comparable data for similar places (other cities, other neighbourhoods)</c:v>
                </c:pt>
                <c:pt idx="2">
                  <c:v>Comparable data for larger places (the city, the region, Ontario, Canada)</c:v>
                </c:pt>
                <c:pt idx="3">
                  <c:v>Disaggregated data (that shows data patterns across groups)</c:v>
                </c:pt>
                <c:pt idx="4">
                  <c:v>Crosstabulated data (where the user can investigate patterns in the data)</c:v>
                </c:pt>
                <c:pt idx="5">
                  <c:v>Access to the raw data itself</c:v>
                </c:pt>
                <c:pt idx="6">
                  <c:v>The ability to get a quick figure for a report or a funding application</c:v>
                </c:pt>
                <c:pt idx="7">
                  <c:v>Online tools for investigating, mapping and visualizing data</c:v>
                </c:pt>
                <c:pt idx="8">
                  <c:v>Prepared community profiles at standard geographies used by many data sources</c:v>
                </c:pt>
                <c:pt idx="9">
                  <c:v>Prepared community profiles at geographies that match my specific service area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5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Not sure / Did not answer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Sheet1!$A$2:$A$11</c:f>
              <c:strCache>
                <c:ptCount val="10"/>
                <c:pt idx="0">
                  <c:v>The ability to see change over time</c:v>
                </c:pt>
                <c:pt idx="1">
                  <c:v>Comparable data for similar places (other cities, other neighbourhoods)</c:v>
                </c:pt>
                <c:pt idx="2">
                  <c:v>Comparable data for larger places (the city, the region, Ontario, Canada)</c:v>
                </c:pt>
                <c:pt idx="3">
                  <c:v>Disaggregated data (that shows data patterns across groups)</c:v>
                </c:pt>
                <c:pt idx="4">
                  <c:v>Crosstabulated data (where the user can investigate patterns in the data)</c:v>
                </c:pt>
                <c:pt idx="5">
                  <c:v>Access to the raw data itself</c:v>
                </c:pt>
                <c:pt idx="6">
                  <c:v>The ability to get a quick figure for a report or a funding application</c:v>
                </c:pt>
                <c:pt idx="7">
                  <c:v>Online tools for investigating, mapping and visualizing data</c:v>
                </c:pt>
                <c:pt idx="8">
                  <c:v>Prepared community profiles at standard geographies used by many data sources</c:v>
                </c:pt>
                <c:pt idx="9">
                  <c:v>Prepared community profiles at geographies that match my specific service area</c:v>
                </c:pt>
              </c:strCache>
            </c:strRef>
          </c:cat>
          <c:val>
            <c:numRef>
              <c:f>Sheet1!$G$2:$G$11</c:f>
              <c:numCache>
                <c:formatCode>General</c:formatCode>
                <c:ptCount val="10"/>
                <c:pt idx="0">
                  <c:v>8</c:v>
                </c:pt>
                <c:pt idx="1">
                  <c:v>8</c:v>
                </c:pt>
                <c:pt idx="2">
                  <c:v>9</c:v>
                </c:pt>
                <c:pt idx="3">
                  <c:v>8</c:v>
                </c:pt>
                <c:pt idx="4">
                  <c:v>9</c:v>
                </c:pt>
                <c:pt idx="5">
                  <c:v>11</c:v>
                </c:pt>
                <c:pt idx="6">
                  <c:v>9</c:v>
                </c:pt>
                <c:pt idx="7">
                  <c:v>8</c:v>
                </c:pt>
                <c:pt idx="8">
                  <c:v>8</c:v>
                </c:pt>
                <c:pt idx="9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703675576"/>
        <c:axId val="703664992"/>
      </c:barChart>
      <c:catAx>
        <c:axId val="70367557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3664992"/>
        <c:crosses val="autoZero"/>
        <c:auto val="1"/>
        <c:lblAlgn val="ctr"/>
        <c:lblOffset val="100"/>
        <c:noMultiLvlLbl val="0"/>
      </c:catAx>
      <c:valAx>
        <c:axId val="703664992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703675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Sheet1!$F$1</c:f>
              <c:strCache>
                <c:ptCount val="1"/>
                <c:pt idx="0">
                  <c:v>Extremely</c:v>
                </c:pt>
              </c:strCache>
            </c:strRef>
          </c:tx>
          <c:spPr>
            <a:solidFill>
              <a:srgbClr val="1B7837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C9BA5805-4D0C-4A2E-9DEA-88326DBCC5BB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1F3E2385-94BB-42DF-A2E9-47E7CDBB896E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6E8A7309-EFAF-4208-A1B9-FD9557A4168C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2AEF73CC-83E4-4058-89BC-886AFF43FD0E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7D4EC266-707F-4ADC-8722-B67906D55910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91EAC24C-DD06-4D7E-B22F-A054EED70592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246977A5-25B5-43AC-BF9E-409FE32CC0F8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B79998E3-14FD-49FB-9D21-C45341EB1BE7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fld id="{1928B305-639D-48A9-ACFA-0CF21FF6C87E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fld id="{71A11E02-0A09-4454-AA26-1ED94CA96808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10"/>
              <c:layout/>
              <c:tx>
                <c:rich>
                  <a:bodyPr/>
                  <a:lstStyle/>
                  <a:p>
                    <a:fld id="{7A18B5A0-AC22-4127-9A49-9D14F30BF271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People in low income</c:v>
                </c:pt>
                <c:pt idx="1">
                  <c:v>Income of households</c:v>
                </c:pt>
                <c:pt idx="2">
                  <c:v>Mental health</c:v>
                </c:pt>
                <c:pt idx="3">
                  <c:v>Income by groups</c:v>
                </c:pt>
                <c:pt idx="4">
                  <c:v>Income of individuals</c:v>
                </c:pt>
                <c:pt idx="5">
                  <c:v>Affordability (Shelter to Income Ratios)</c:v>
                </c:pt>
                <c:pt idx="6">
                  <c:v>Income of economic families</c:v>
                </c:pt>
                <c:pt idx="7">
                  <c:v>Multiple activity limitations</c:v>
                </c:pt>
                <c:pt idx="8">
                  <c:v>Age</c:v>
                </c:pt>
                <c:pt idx="9">
                  <c:v>Affordability (&gt;30%)</c:v>
                </c:pt>
                <c:pt idx="10">
                  <c:v>Visible minority status</c:v>
                </c:pt>
              </c:strCache>
            </c:strRef>
          </c:cat>
          <c:val>
            <c:numRef>
              <c:f>Sheet1!$F$2:$F$12</c:f>
              <c:numCache>
                <c:formatCode>General</c:formatCode>
                <c:ptCount val="11"/>
                <c:pt idx="0">
                  <c:v>48</c:v>
                </c:pt>
                <c:pt idx="1">
                  <c:v>32</c:v>
                </c:pt>
                <c:pt idx="2">
                  <c:v>32</c:v>
                </c:pt>
                <c:pt idx="3">
                  <c:v>27</c:v>
                </c:pt>
                <c:pt idx="4">
                  <c:v>33</c:v>
                </c:pt>
                <c:pt idx="5">
                  <c:v>32</c:v>
                </c:pt>
                <c:pt idx="6">
                  <c:v>29</c:v>
                </c:pt>
                <c:pt idx="7">
                  <c:v>26</c:v>
                </c:pt>
                <c:pt idx="8">
                  <c:v>30</c:v>
                </c:pt>
                <c:pt idx="9">
                  <c:v>30</c:v>
                </c:pt>
                <c:pt idx="10">
                  <c:v>28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Sheet1!$F$13:$F$23</c15:f>
                <c15:dlblRangeCache>
                  <c:ptCount val="11"/>
                  <c:pt idx="0">
                    <c:v>89%</c:v>
                  </c:pt>
                  <c:pt idx="1">
                    <c:v>59%</c:v>
                  </c:pt>
                  <c:pt idx="2">
                    <c:v>59%</c:v>
                  </c:pt>
                  <c:pt idx="3">
                    <c:v>50%</c:v>
                  </c:pt>
                  <c:pt idx="4">
                    <c:v>61%</c:v>
                  </c:pt>
                  <c:pt idx="5">
                    <c:v>59%</c:v>
                  </c:pt>
                  <c:pt idx="6">
                    <c:v>54%</c:v>
                  </c:pt>
                  <c:pt idx="7">
                    <c:v>48%</c:v>
                  </c:pt>
                  <c:pt idx="8">
                    <c:v>56%</c:v>
                  </c:pt>
                  <c:pt idx="9">
                    <c:v>56%</c:v>
                  </c:pt>
                  <c:pt idx="10">
                    <c:v>52%</c:v>
                  </c:pt>
                </c15:dlblRangeCache>
              </c15:datalabelsRange>
            </c:ext>
          </c:extLst>
        </c:ser>
        <c:ser>
          <c:idx val="1"/>
          <c:order val="1"/>
          <c:tx>
            <c:strRef>
              <c:f>Sheet1!$E$1</c:f>
              <c:strCache>
                <c:ptCount val="1"/>
                <c:pt idx="0">
                  <c:v>Very</c:v>
                </c:pt>
              </c:strCache>
            </c:strRef>
          </c:tx>
          <c:spPr>
            <a:solidFill>
              <a:srgbClr val="7FBF7B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E576818D-1B74-4CB1-B9A4-B1C0C1049AC3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7E612888-7F6D-4A73-A307-8E67475FFB28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B5791B5E-624C-4386-8592-0D8C2D1A3E2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E2A4EF67-6653-4E61-8ED1-FA39F384D61E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83A358E0-5FC1-4C09-92C1-A4E2A895B7EC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C5DA53BD-04B8-436C-8EE9-D80F7FBBA8FB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9E9BDE39-EDEA-4080-82A7-B14AF52FB97A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58D87ECA-76C1-497E-B133-0264F63A7341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fld id="{1597795D-BBA8-48B3-894B-FD19D540D1B7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fld id="{EAC4FF9B-DAD8-420D-A8BB-6E4B4452AAEE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10"/>
              <c:layout/>
              <c:tx>
                <c:rich>
                  <a:bodyPr/>
                  <a:lstStyle/>
                  <a:p>
                    <a:fld id="{EFE341B0-C2D6-45A3-B71B-C6CF30BF758A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People in low income</c:v>
                </c:pt>
                <c:pt idx="1">
                  <c:v>Income of households</c:v>
                </c:pt>
                <c:pt idx="2">
                  <c:v>Mental health</c:v>
                </c:pt>
                <c:pt idx="3">
                  <c:v>Income by groups</c:v>
                </c:pt>
                <c:pt idx="4">
                  <c:v>Income of individuals</c:v>
                </c:pt>
                <c:pt idx="5">
                  <c:v>Affordability (Shelter to Income Ratios)</c:v>
                </c:pt>
                <c:pt idx="6">
                  <c:v>Income of economic families</c:v>
                </c:pt>
                <c:pt idx="7">
                  <c:v>Multiple activity limitations</c:v>
                </c:pt>
                <c:pt idx="8">
                  <c:v>Age</c:v>
                </c:pt>
                <c:pt idx="9">
                  <c:v>Affordability (&gt;30%)</c:v>
                </c:pt>
                <c:pt idx="10">
                  <c:v>Visible minority status</c:v>
                </c:pt>
              </c:strCache>
            </c:strRef>
          </c:cat>
          <c:val>
            <c:numRef>
              <c:f>Sheet1!$E$2:$E$12</c:f>
              <c:numCache>
                <c:formatCode>General</c:formatCode>
                <c:ptCount val="11"/>
                <c:pt idx="0">
                  <c:v>2</c:v>
                </c:pt>
                <c:pt idx="1">
                  <c:v>14</c:v>
                </c:pt>
                <c:pt idx="2">
                  <c:v>12</c:v>
                </c:pt>
                <c:pt idx="3">
                  <c:v>14</c:v>
                </c:pt>
                <c:pt idx="4">
                  <c:v>11</c:v>
                </c:pt>
                <c:pt idx="5">
                  <c:v>12</c:v>
                </c:pt>
                <c:pt idx="6">
                  <c:v>14</c:v>
                </c:pt>
                <c:pt idx="7">
                  <c:v>11</c:v>
                </c:pt>
                <c:pt idx="8">
                  <c:v>13</c:v>
                </c:pt>
                <c:pt idx="9">
                  <c:v>13</c:v>
                </c:pt>
                <c:pt idx="10">
                  <c:v>16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Sheet1!$E$13:$E$23</c15:f>
                <c15:dlblRangeCache>
                  <c:ptCount val="11"/>
                  <c:pt idx="0">
                    <c:v>4%</c:v>
                  </c:pt>
                  <c:pt idx="1">
                    <c:v>26%</c:v>
                  </c:pt>
                  <c:pt idx="2">
                    <c:v>22%</c:v>
                  </c:pt>
                  <c:pt idx="3">
                    <c:v>26%</c:v>
                  </c:pt>
                  <c:pt idx="4">
                    <c:v>20%</c:v>
                  </c:pt>
                  <c:pt idx="5">
                    <c:v>22%</c:v>
                  </c:pt>
                  <c:pt idx="6">
                    <c:v>26%</c:v>
                  </c:pt>
                  <c:pt idx="7">
                    <c:v>20%</c:v>
                  </c:pt>
                  <c:pt idx="8">
                    <c:v>24%</c:v>
                  </c:pt>
                  <c:pt idx="9">
                    <c:v>24%</c:v>
                  </c:pt>
                  <c:pt idx="10">
                    <c:v>30%</c:v>
                  </c:pt>
                </c15:dlblRangeCache>
              </c15:datalabelsRange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Moderately</c:v>
                </c:pt>
              </c:strCache>
            </c:strRef>
          </c:tx>
          <c:spPr>
            <a:solidFill>
              <a:srgbClr val="D9F0D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827A55AB-1400-48D3-A773-09281527EDAB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5D663498-91BC-464E-B6DD-DA03B169BAD1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B926DA69-7CE5-46D7-AA01-9306F54B0050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D3CA1537-FA4F-486D-B8AA-7D878D01237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776EED9D-B68D-43A2-B640-2DFEA608486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E86F187F-3F47-430D-91D1-0FD4AEB50D5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AEE58D93-0238-457A-A695-FEA0B26B8650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fld id="{58EC025B-4331-472F-9ABE-00ED1ECD23F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fld id="{A22C35CB-54CE-46DC-A06F-6151915EF2EE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10"/>
              <c:layout/>
              <c:tx>
                <c:rich>
                  <a:bodyPr/>
                  <a:lstStyle/>
                  <a:p>
                    <a:fld id="{879F9181-5170-4B41-8504-DE5A085BC29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People in low income</c:v>
                </c:pt>
                <c:pt idx="1">
                  <c:v>Income of households</c:v>
                </c:pt>
                <c:pt idx="2">
                  <c:v>Mental health</c:v>
                </c:pt>
                <c:pt idx="3">
                  <c:v>Income by groups</c:v>
                </c:pt>
                <c:pt idx="4">
                  <c:v>Income of individuals</c:v>
                </c:pt>
                <c:pt idx="5">
                  <c:v>Affordability (Shelter to Income Ratios)</c:v>
                </c:pt>
                <c:pt idx="6">
                  <c:v>Income of economic families</c:v>
                </c:pt>
                <c:pt idx="7">
                  <c:v>Multiple activity limitations</c:v>
                </c:pt>
                <c:pt idx="8">
                  <c:v>Age</c:v>
                </c:pt>
                <c:pt idx="9">
                  <c:v>Affordability (&gt;30%)</c:v>
                </c:pt>
                <c:pt idx="10">
                  <c:v>Visible minority status</c:v>
                </c:pt>
              </c:strCache>
            </c:str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0</c:v>
                </c:pt>
                <c:pt idx="1">
                  <c:v>4</c:v>
                </c:pt>
                <c:pt idx="2">
                  <c:v>4</c:v>
                </c:pt>
                <c:pt idx="3">
                  <c:v>5</c:v>
                </c:pt>
                <c:pt idx="4">
                  <c:v>3</c:v>
                </c:pt>
                <c:pt idx="5">
                  <c:v>3</c:v>
                </c:pt>
                <c:pt idx="6">
                  <c:v>4</c:v>
                </c:pt>
                <c:pt idx="7">
                  <c:v>6</c:v>
                </c:pt>
                <c:pt idx="8">
                  <c:v>8</c:v>
                </c:pt>
                <c:pt idx="9">
                  <c:v>4</c:v>
                </c:pt>
                <c:pt idx="10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Sheet1!$D$13:$D$23</c15:f>
                <c15:dlblRangeCache>
                  <c:ptCount val="11"/>
                  <c:pt idx="0">
                    <c:v>0%</c:v>
                  </c:pt>
                  <c:pt idx="1">
                    <c:v>7%</c:v>
                  </c:pt>
                  <c:pt idx="2">
                    <c:v>7%</c:v>
                  </c:pt>
                  <c:pt idx="3">
                    <c:v>9%</c:v>
                  </c:pt>
                  <c:pt idx="4">
                    <c:v>6%</c:v>
                  </c:pt>
                  <c:pt idx="5">
                    <c:v>6%</c:v>
                  </c:pt>
                  <c:pt idx="6">
                    <c:v>7%</c:v>
                  </c:pt>
                  <c:pt idx="7">
                    <c:v>11%</c:v>
                  </c:pt>
                  <c:pt idx="8">
                    <c:v>15%</c:v>
                  </c:pt>
                  <c:pt idx="9">
                    <c:v>7%</c:v>
                  </c:pt>
                  <c:pt idx="10">
                    <c:v>9%</c:v>
                  </c:pt>
                </c15:dlblRangeCache>
              </c15:datalabelsRange>
            </c:ext>
          </c:extLst>
        </c:ser>
        <c:ser>
          <c:idx val="3"/>
          <c:order val="3"/>
          <c:tx>
            <c:strRef>
              <c:f>Sheet1!$C$1</c:f>
              <c:strCache>
                <c:ptCount val="1"/>
                <c:pt idx="0">
                  <c:v>Slightly</c:v>
                </c:pt>
              </c:strCache>
            </c:strRef>
          </c:tx>
          <c:spPr>
            <a:solidFill>
              <a:srgbClr val="AF8DC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Sheet1!$A$2:$A$12</c:f>
              <c:strCache>
                <c:ptCount val="11"/>
                <c:pt idx="0">
                  <c:v>People in low income</c:v>
                </c:pt>
                <c:pt idx="1">
                  <c:v>Income of households</c:v>
                </c:pt>
                <c:pt idx="2">
                  <c:v>Mental health</c:v>
                </c:pt>
                <c:pt idx="3">
                  <c:v>Income by groups</c:v>
                </c:pt>
                <c:pt idx="4">
                  <c:v>Income of individuals</c:v>
                </c:pt>
                <c:pt idx="5">
                  <c:v>Affordability (Shelter to Income Ratios)</c:v>
                </c:pt>
                <c:pt idx="6">
                  <c:v>Income of economic families</c:v>
                </c:pt>
                <c:pt idx="7">
                  <c:v>Multiple activity limitations</c:v>
                </c:pt>
                <c:pt idx="8">
                  <c:v>Age</c:v>
                </c:pt>
                <c:pt idx="9">
                  <c:v>Affordability (&gt;30%)</c:v>
                </c:pt>
                <c:pt idx="10">
                  <c:v>Visible minority status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1</c:v>
                </c:pt>
                <c:pt idx="7">
                  <c:v>0</c:v>
                </c:pt>
                <c:pt idx="8">
                  <c:v>1</c:v>
                </c:pt>
                <c:pt idx="9">
                  <c:v>2</c:v>
                </c:pt>
                <c:pt idx="10">
                  <c:v>2</c:v>
                </c:pt>
              </c:numCache>
            </c:numRef>
          </c:val>
          <c:extLst/>
        </c:ser>
        <c:ser>
          <c:idx val="4"/>
          <c:order val="4"/>
          <c:tx>
            <c:strRef>
              <c:f>Sheet1!$B$1</c:f>
              <c:strCache>
                <c:ptCount val="1"/>
                <c:pt idx="0">
                  <c:v>Not at all</c:v>
                </c:pt>
              </c:strCache>
            </c:strRef>
          </c:tx>
          <c:spPr>
            <a:solidFill>
              <a:srgbClr val="762A8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Sheet1!$A$2:$A$12</c:f>
              <c:strCache>
                <c:ptCount val="11"/>
                <c:pt idx="0">
                  <c:v>People in low income</c:v>
                </c:pt>
                <c:pt idx="1">
                  <c:v>Income of households</c:v>
                </c:pt>
                <c:pt idx="2">
                  <c:v>Mental health</c:v>
                </c:pt>
                <c:pt idx="3">
                  <c:v>Income by groups</c:v>
                </c:pt>
                <c:pt idx="4">
                  <c:v>Income of individuals</c:v>
                </c:pt>
                <c:pt idx="5">
                  <c:v>Affordability (Shelter to Income Ratios)</c:v>
                </c:pt>
                <c:pt idx="6">
                  <c:v>Income of economic families</c:v>
                </c:pt>
                <c:pt idx="7">
                  <c:v>Multiple activity limitations</c:v>
                </c:pt>
                <c:pt idx="8">
                  <c:v>Age</c:v>
                </c:pt>
                <c:pt idx="9">
                  <c:v>Affordability (&gt;30%)</c:v>
                </c:pt>
                <c:pt idx="10">
                  <c:v>Visible minority status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2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0</c:v>
                </c:pt>
                <c:pt idx="9">
                  <c:v>1</c:v>
                </c:pt>
                <c:pt idx="10">
                  <c:v>0</c:v>
                </c:pt>
              </c:numCache>
            </c:numRef>
          </c:val>
          <c:extLst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Not sure / Did not answer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Sheet1!$A$2:$A$12</c:f>
              <c:strCache>
                <c:ptCount val="11"/>
                <c:pt idx="0">
                  <c:v>People in low income</c:v>
                </c:pt>
                <c:pt idx="1">
                  <c:v>Income of households</c:v>
                </c:pt>
                <c:pt idx="2">
                  <c:v>Mental health</c:v>
                </c:pt>
                <c:pt idx="3">
                  <c:v>Income by groups</c:v>
                </c:pt>
                <c:pt idx="4">
                  <c:v>Income of individuals</c:v>
                </c:pt>
                <c:pt idx="5">
                  <c:v>Affordability (Shelter to Income Ratios)</c:v>
                </c:pt>
                <c:pt idx="6">
                  <c:v>Income of economic families</c:v>
                </c:pt>
                <c:pt idx="7">
                  <c:v>Multiple activity limitations</c:v>
                </c:pt>
                <c:pt idx="8">
                  <c:v>Age</c:v>
                </c:pt>
                <c:pt idx="9">
                  <c:v>Affordability (&gt;30%)</c:v>
                </c:pt>
                <c:pt idx="10">
                  <c:v>Visible minority status</c:v>
                </c:pt>
              </c:strCache>
            </c:strRef>
          </c:cat>
          <c:val>
            <c:numRef>
              <c:f>Sheet1!$G$2:$G$12</c:f>
              <c:numCache>
                <c:formatCode>General</c:formatCode>
                <c:ptCount val="11"/>
                <c:pt idx="0">
                  <c:v>4</c:v>
                </c:pt>
                <c:pt idx="1">
                  <c:v>4</c:v>
                </c:pt>
                <c:pt idx="2">
                  <c:v>5</c:v>
                </c:pt>
                <c:pt idx="3">
                  <c:v>8</c:v>
                </c:pt>
                <c:pt idx="4">
                  <c:v>4</c:v>
                </c:pt>
                <c:pt idx="5">
                  <c:v>4</c:v>
                </c:pt>
                <c:pt idx="6">
                  <c:v>5</c:v>
                </c:pt>
                <c:pt idx="7">
                  <c:v>10</c:v>
                </c:pt>
                <c:pt idx="8">
                  <c:v>2</c:v>
                </c:pt>
                <c:pt idx="9">
                  <c:v>4</c:v>
                </c:pt>
                <c:pt idx="10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703671656"/>
        <c:axId val="703674792"/>
      </c:barChart>
      <c:catAx>
        <c:axId val="7036716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3674792"/>
        <c:crosses val="autoZero"/>
        <c:auto val="1"/>
        <c:lblAlgn val="ctr"/>
        <c:lblOffset val="100"/>
        <c:noMultiLvlLbl val="0"/>
      </c:catAx>
      <c:valAx>
        <c:axId val="703674792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703671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Knowledge of Census data</c:v>
                </c:pt>
              </c:strCache>
            </c:strRef>
          </c:tx>
          <c:spPr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762A83"/>
              </a:solidFill>
              <a:ln w="127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AF8DC3"/>
              </a:solidFill>
              <a:ln w="127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D9F0D3"/>
              </a:solidFill>
              <a:ln w="127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7FBF7B"/>
              </a:solidFill>
              <a:ln w="127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1B7837"/>
              </a:solidFill>
              <a:ln w="127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chemeClr val="bg1">
                  <a:lumMod val="85000"/>
                </a:schemeClr>
              </a:solidFill>
              <a:ln w="127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t" anchorCtr="0">
                <a:no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Sheet1!$B$1:$G$1</c:f>
              <c:strCache>
                <c:ptCount val="6"/>
                <c:pt idx="0">
                  <c:v>No Capacity</c:v>
                </c:pt>
                <c:pt idx="1">
                  <c:v>Limited Capacity</c:v>
                </c:pt>
                <c:pt idx="2">
                  <c:v>Modest Capacity</c:v>
                </c:pt>
                <c:pt idx="3">
                  <c:v>Medium Capacity</c:v>
                </c:pt>
                <c:pt idx="4">
                  <c:v>High Capacity</c:v>
                </c:pt>
                <c:pt idx="5">
                  <c:v>Not sure / Did not answer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1</c:v>
                </c:pt>
                <c:pt idx="1">
                  <c:v>10</c:v>
                </c:pt>
                <c:pt idx="2">
                  <c:v>15</c:v>
                </c:pt>
                <c:pt idx="3">
                  <c:v>16</c:v>
                </c:pt>
                <c:pt idx="4">
                  <c:v>9</c:v>
                </c:pt>
                <c:pt idx="5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4"/>
          <c:order val="0"/>
          <c:tx>
            <c:strRef>
              <c:f>Sheet1!$F$1</c:f>
              <c:strCache>
                <c:ptCount val="1"/>
                <c:pt idx="0">
                  <c:v>Extremely</c:v>
                </c:pt>
              </c:strCache>
            </c:strRef>
          </c:tx>
          <c:spPr>
            <a:solidFill>
              <a:srgbClr val="1B7837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B1E5DCE8-CCBA-4F75-A9FF-2C35FA4021A9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F93D2358-D207-468A-85B3-D05429CC3DA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261BA17F-E8AB-4BD4-9412-3E761AA8851E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8E2B12FD-5E48-46DA-8C19-48BB1BCFDA07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523886C6-508C-44C3-BE92-679C74435653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DF0232F5-D350-41A5-9A13-3AB10D242CCF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A242E40F-77C0-43F7-A4E2-9CC92A331A8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3641F958-5A30-4B6E-9927-4DADE83C4F9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fld id="{151971D1-9E6C-4406-BD60-3C340264E2E6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National-level data</c:v>
                </c:pt>
                <c:pt idx="1">
                  <c:v>Provincial-level data</c:v>
                </c:pt>
                <c:pt idx="2">
                  <c:v>Toronto urban region (GTHA)</c:v>
                </c:pt>
                <c:pt idx="3">
                  <c:v>Toronto urban region (Toronto CMA)</c:v>
                </c:pt>
                <c:pt idx="4">
                  <c:v>City of Toronto</c:v>
                </c:pt>
                <c:pt idx="5">
                  <c:v>Ward</c:v>
                </c:pt>
                <c:pt idx="6">
                  <c:v>Neighbourhood</c:v>
                </c:pt>
                <c:pt idx="7">
                  <c:v>Census Tract</c:v>
                </c:pt>
                <c:pt idx="8">
                  <c:v>Organization/program service area</c:v>
                </c:pt>
              </c:strCache>
            </c:strRef>
          </c:cat>
          <c:val>
            <c:numRef>
              <c:f>Sheet1!$F$2:$F$10</c:f>
              <c:numCache>
                <c:formatCode>General</c:formatCode>
                <c:ptCount val="9"/>
                <c:pt idx="0">
                  <c:v>8</c:v>
                </c:pt>
                <c:pt idx="1">
                  <c:v>12</c:v>
                </c:pt>
                <c:pt idx="2">
                  <c:v>16</c:v>
                </c:pt>
                <c:pt idx="3">
                  <c:v>18</c:v>
                </c:pt>
                <c:pt idx="4">
                  <c:v>30</c:v>
                </c:pt>
                <c:pt idx="5">
                  <c:v>20</c:v>
                </c:pt>
                <c:pt idx="6">
                  <c:v>30</c:v>
                </c:pt>
                <c:pt idx="7">
                  <c:v>19</c:v>
                </c:pt>
                <c:pt idx="8">
                  <c:v>29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Sheet1!$F$12:$F$20</c15:f>
                <c15:dlblRangeCache>
                  <c:ptCount val="9"/>
                  <c:pt idx="0">
                    <c:v>15%</c:v>
                  </c:pt>
                  <c:pt idx="1">
                    <c:v>22%</c:v>
                  </c:pt>
                  <c:pt idx="2">
                    <c:v>30%</c:v>
                  </c:pt>
                  <c:pt idx="3">
                    <c:v>33%</c:v>
                  </c:pt>
                  <c:pt idx="4">
                    <c:v>56%</c:v>
                  </c:pt>
                  <c:pt idx="5">
                    <c:v>37%</c:v>
                  </c:pt>
                  <c:pt idx="6">
                    <c:v>56%</c:v>
                  </c:pt>
                  <c:pt idx="7">
                    <c:v>35%</c:v>
                  </c:pt>
                  <c:pt idx="8">
                    <c:v>54%</c:v>
                  </c:pt>
                </c15:dlblRangeCache>
              </c15:datalabelsRange>
            </c:ext>
          </c:extLst>
        </c:ser>
        <c:ser>
          <c:idx val="3"/>
          <c:order val="1"/>
          <c:tx>
            <c:strRef>
              <c:f>Sheet1!$E$1</c:f>
              <c:strCache>
                <c:ptCount val="1"/>
                <c:pt idx="0">
                  <c:v>Very</c:v>
                </c:pt>
              </c:strCache>
            </c:strRef>
          </c:tx>
          <c:spPr>
            <a:solidFill>
              <a:srgbClr val="7FBF7B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6A088546-9688-4668-98B8-19E582257A99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2012E96A-6508-4B10-A7AA-3E75CDD2591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35CEFA2E-7365-4382-AC46-8CE0E78DCDFF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8E710838-809A-4DCF-BF7D-4EA3F686A53F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E7DE8A41-1185-4CEA-9E14-0581B45F9ADD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4DCAF4CE-1354-4780-9202-CD84843DEFCA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69B38400-978A-42AC-B6F3-F33B859F3248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F4CC09EA-21AB-4704-A81C-813DB0EEE141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fld id="{CD3FE052-FC76-41EC-81AF-9B08904EF40C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National-level data</c:v>
                </c:pt>
                <c:pt idx="1">
                  <c:v>Provincial-level data</c:v>
                </c:pt>
                <c:pt idx="2">
                  <c:v>Toronto urban region (GTHA)</c:v>
                </c:pt>
                <c:pt idx="3">
                  <c:v>Toronto urban region (Toronto CMA)</c:v>
                </c:pt>
                <c:pt idx="4">
                  <c:v>City of Toronto</c:v>
                </c:pt>
                <c:pt idx="5">
                  <c:v>Ward</c:v>
                </c:pt>
                <c:pt idx="6">
                  <c:v>Neighbourhood</c:v>
                </c:pt>
                <c:pt idx="7">
                  <c:v>Census Tract</c:v>
                </c:pt>
                <c:pt idx="8">
                  <c:v>Organization/program service area</c:v>
                </c:pt>
              </c:strCache>
            </c:strRef>
          </c:cat>
          <c:val>
            <c:numRef>
              <c:f>Sheet1!$E$2:$E$10</c:f>
              <c:numCache>
                <c:formatCode>General</c:formatCode>
                <c:ptCount val="9"/>
                <c:pt idx="0">
                  <c:v>10</c:v>
                </c:pt>
                <c:pt idx="1">
                  <c:v>16</c:v>
                </c:pt>
                <c:pt idx="2">
                  <c:v>15</c:v>
                </c:pt>
                <c:pt idx="3">
                  <c:v>16</c:v>
                </c:pt>
                <c:pt idx="4">
                  <c:v>17</c:v>
                </c:pt>
                <c:pt idx="5">
                  <c:v>17</c:v>
                </c:pt>
                <c:pt idx="6">
                  <c:v>14</c:v>
                </c:pt>
                <c:pt idx="7">
                  <c:v>13</c:v>
                </c:pt>
                <c:pt idx="8">
                  <c:v>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Sheet1!$E$12:$E$20</c15:f>
                <c15:dlblRangeCache>
                  <c:ptCount val="9"/>
                  <c:pt idx="0">
                    <c:v>19%</c:v>
                  </c:pt>
                  <c:pt idx="1">
                    <c:v>30%</c:v>
                  </c:pt>
                  <c:pt idx="2">
                    <c:v>28%</c:v>
                  </c:pt>
                  <c:pt idx="3">
                    <c:v>30%</c:v>
                  </c:pt>
                  <c:pt idx="4">
                    <c:v>31%</c:v>
                  </c:pt>
                  <c:pt idx="5">
                    <c:v>31%</c:v>
                  </c:pt>
                  <c:pt idx="6">
                    <c:v>26%</c:v>
                  </c:pt>
                  <c:pt idx="7">
                    <c:v>24%</c:v>
                  </c:pt>
                  <c:pt idx="8">
                    <c:v>15%</c:v>
                  </c:pt>
                </c15:dlblRangeCache>
              </c15:datalabelsRange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Moderately</c:v>
                </c:pt>
              </c:strCache>
            </c:strRef>
          </c:tx>
          <c:spPr>
            <a:solidFill>
              <a:srgbClr val="D9F0D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6D4B3669-D494-4980-981C-89AC33AE5E0C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7938D597-B458-4A78-B86C-68A308768E9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B4C55631-7B62-4DC4-99F0-021859E20FDD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CD012E12-9F48-43AD-B6E2-1C2764743D7A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460094A4-475D-4804-A59E-8AE4EE1283C0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A0F809E6-06AB-4AE8-8CA2-41400E37D6DD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B1BB5634-F278-4BFE-9E72-9257BBA646C2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F92C3F12-E8FA-4BCA-8814-55E0CBFD6797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fld id="{11871137-F018-4E87-8AB6-CABD6BE46108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National-level data</c:v>
                </c:pt>
                <c:pt idx="1">
                  <c:v>Provincial-level data</c:v>
                </c:pt>
                <c:pt idx="2">
                  <c:v>Toronto urban region (GTHA)</c:v>
                </c:pt>
                <c:pt idx="3">
                  <c:v>Toronto urban region (Toronto CMA)</c:v>
                </c:pt>
                <c:pt idx="4">
                  <c:v>City of Toronto</c:v>
                </c:pt>
                <c:pt idx="5">
                  <c:v>Ward</c:v>
                </c:pt>
                <c:pt idx="6">
                  <c:v>Neighbourhood</c:v>
                </c:pt>
                <c:pt idx="7">
                  <c:v>Census Tract</c:v>
                </c:pt>
                <c:pt idx="8">
                  <c:v>Organization/program service area</c:v>
                </c:pt>
              </c:strCache>
            </c:strRef>
          </c:cat>
          <c:val>
            <c:numRef>
              <c:f>Sheet1!$D$2:$D$10</c:f>
              <c:numCache>
                <c:formatCode>General</c:formatCode>
                <c:ptCount val="9"/>
                <c:pt idx="0">
                  <c:v>17</c:v>
                </c:pt>
                <c:pt idx="1">
                  <c:v>11</c:v>
                </c:pt>
                <c:pt idx="2">
                  <c:v>10</c:v>
                </c:pt>
                <c:pt idx="3">
                  <c:v>8</c:v>
                </c:pt>
                <c:pt idx="4">
                  <c:v>3</c:v>
                </c:pt>
                <c:pt idx="5">
                  <c:v>8</c:v>
                </c:pt>
                <c:pt idx="6">
                  <c:v>6</c:v>
                </c:pt>
                <c:pt idx="7">
                  <c:v>6</c:v>
                </c:pt>
                <c:pt idx="8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Sheet1!$D$12:$D$20</c15:f>
                <c15:dlblRangeCache>
                  <c:ptCount val="9"/>
                  <c:pt idx="0">
                    <c:v>31%</c:v>
                  </c:pt>
                  <c:pt idx="1">
                    <c:v>20%</c:v>
                  </c:pt>
                  <c:pt idx="2">
                    <c:v>19%</c:v>
                  </c:pt>
                  <c:pt idx="3">
                    <c:v>15%</c:v>
                  </c:pt>
                  <c:pt idx="4">
                    <c:v>6%</c:v>
                  </c:pt>
                  <c:pt idx="5">
                    <c:v>15%</c:v>
                  </c:pt>
                  <c:pt idx="6">
                    <c:v>11%</c:v>
                  </c:pt>
                  <c:pt idx="7">
                    <c:v>11%</c:v>
                  </c:pt>
                  <c:pt idx="8">
                    <c:v>6%</c:v>
                  </c:pt>
                </c15:dlblRangeCache>
              </c15:datalabelsRange>
            </c:ext>
          </c:extLst>
        </c:ser>
        <c:ser>
          <c:idx val="1"/>
          <c:order val="3"/>
          <c:tx>
            <c:strRef>
              <c:f>Sheet1!$C$1</c:f>
              <c:strCache>
                <c:ptCount val="1"/>
                <c:pt idx="0">
                  <c:v>Slightly</c:v>
                </c:pt>
              </c:strCache>
            </c:strRef>
          </c:tx>
          <c:spPr>
            <a:solidFill>
              <a:srgbClr val="AF8DC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Sheet1!$A$2:$A$10</c:f>
              <c:strCache>
                <c:ptCount val="9"/>
                <c:pt idx="0">
                  <c:v>National-level data</c:v>
                </c:pt>
                <c:pt idx="1">
                  <c:v>Provincial-level data</c:v>
                </c:pt>
                <c:pt idx="2">
                  <c:v>Toronto urban region (GTHA)</c:v>
                </c:pt>
                <c:pt idx="3">
                  <c:v>Toronto urban region (Toronto CMA)</c:v>
                </c:pt>
                <c:pt idx="4">
                  <c:v>City of Toronto</c:v>
                </c:pt>
                <c:pt idx="5">
                  <c:v>Ward</c:v>
                </c:pt>
                <c:pt idx="6">
                  <c:v>Neighbourhood</c:v>
                </c:pt>
                <c:pt idx="7">
                  <c:v>Census Tract</c:v>
                </c:pt>
                <c:pt idx="8">
                  <c:v>Organization/program service area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8</c:v>
                </c:pt>
                <c:pt idx="1">
                  <c:v>5</c:v>
                </c:pt>
                <c:pt idx="2">
                  <c:v>4</c:v>
                </c:pt>
                <c:pt idx="3">
                  <c:v>4</c:v>
                </c:pt>
                <c:pt idx="4">
                  <c:v>2</c:v>
                </c:pt>
                <c:pt idx="5">
                  <c:v>4</c:v>
                </c:pt>
                <c:pt idx="6">
                  <c:v>1</c:v>
                </c:pt>
                <c:pt idx="7">
                  <c:v>3</c:v>
                </c:pt>
                <c:pt idx="8">
                  <c:v>1</c:v>
                </c:pt>
              </c:numCache>
            </c:numRef>
          </c:val>
        </c:ser>
        <c:ser>
          <c:idx val="0"/>
          <c:order val="4"/>
          <c:tx>
            <c:strRef>
              <c:f>Sheet1!$B$1</c:f>
              <c:strCache>
                <c:ptCount val="1"/>
                <c:pt idx="0">
                  <c:v>Not at all</c:v>
                </c:pt>
              </c:strCache>
            </c:strRef>
          </c:tx>
          <c:spPr>
            <a:solidFill>
              <a:srgbClr val="762A8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Sheet1!$A$2:$A$10</c:f>
              <c:strCache>
                <c:ptCount val="9"/>
                <c:pt idx="0">
                  <c:v>National-level data</c:v>
                </c:pt>
                <c:pt idx="1">
                  <c:v>Provincial-level data</c:v>
                </c:pt>
                <c:pt idx="2">
                  <c:v>Toronto urban region (GTHA)</c:v>
                </c:pt>
                <c:pt idx="3">
                  <c:v>Toronto urban region (Toronto CMA)</c:v>
                </c:pt>
                <c:pt idx="4">
                  <c:v>City of Toronto</c:v>
                </c:pt>
                <c:pt idx="5">
                  <c:v>Ward</c:v>
                </c:pt>
                <c:pt idx="6">
                  <c:v>Neighbourhood</c:v>
                </c:pt>
                <c:pt idx="7">
                  <c:v>Census Tract</c:v>
                </c:pt>
                <c:pt idx="8">
                  <c:v>Organization/program service area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6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Not sure / Did not answer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Sheet1!$A$2:$A$10</c:f>
              <c:strCache>
                <c:ptCount val="9"/>
                <c:pt idx="0">
                  <c:v>National-level data</c:v>
                </c:pt>
                <c:pt idx="1">
                  <c:v>Provincial-level data</c:v>
                </c:pt>
                <c:pt idx="2">
                  <c:v>Toronto urban region (GTHA)</c:v>
                </c:pt>
                <c:pt idx="3">
                  <c:v>Toronto urban region (Toronto CMA)</c:v>
                </c:pt>
                <c:pt idx="4">
                  <c:v>City of Toronto</c:v>
                </c:pt>
                <c:pt idx="5">
                  <c:v>Ward</c:v>
                </c:pt>
                <c:pt idx="6">
                  <c:v>Neighbourhood</c:v>
                </c:pt>
                <c:pt idx="7">
                  <c:v>Census Tract</c:v>
                </c:pt>
                <c:pt idx="8">
                  <c:v>Organization/program service area</c:v>
                </c:pt>
              </c:strCache>
            </c:strRef>
          </c:cat>
          <c:val>
            <c:numRef>
              <c:f>Sheet1!$G$2:$G$10</c:f>
              <c:numCache>
                <c:formatCode>General</c:formatCode>
                <c:ptCount val="9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2</c:v>
                </c:pt>
                <c:pt idx="5">
                  <c:v>5</c:v>
                </c:pt>
                <c:pt idx="6">
                  <c:v>3</c:v>
                </c:pt>
                <c:pt idx="7">
                  <c:v>13</c:v>
                </c:pt>
                <c:pt idx="8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551766784"/>
        <c:axId val="551762864"/>
      </c:barChart>
      <c:catAx>
        <c:axId val="551766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1762864"/>
        <c:crosses val="autoZero"/>
        <c:auto val="1"/>
        <c:lblAlgn val="ctr"/>
        <c:lblOffset val="100"/>
        <c:noMultiLvlLbl val="0"/>
      </c:catAx>
      <c:valAx>
        <c:axId val="55176286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55176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4"/>
          <c:order val="0"/>
          <c:tx>
            <c:strRef>
              <c:f>Sheet1!$F$1</c:f>
              <c:strCache>
                <c:ptCount val="1"/>
                <c:pt idx="0">
                  <c:v>Extremely</c:v>
                </c:pt>
              </c:strCache>
            </c:strRef>
          </c:tx>
          <c:spPr>
            <a:solidFill>
              <a:srgbClr val="1B7837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F9765413-A1AE-4C1E-A131-E3CE1961DB87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4156C8C6-67A3-47DD-8131-A33EE3F2FDE0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1487647B-2B6C-49CE-A81B-D19FEFFBD84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9D345B7B-847D-422B-A236-3E9A7299D27C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BDB35D08-6DEA-4387-B0BE-132D7088B9D6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5BADAE62-3AC7-4737-830A-B1BFFE294048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8"/>
                <c:pt idx="0">
                  <c:v>Population Count</c:v>
                </c:pt>
                <c:pt idx="1">
                  <c:v>Population Density</c:v>
                </c:pt>
                <c:pt idx="3">
                  <c:v>Private Dwellings</c:v>
                </c:pt>
                <c:pt idx="4">
                  <c:v>Structural dwelling type </c:v>
                </c:pt>
                <c:pt idx="6">
                  <c:v>Age</c:v>
                </c:pt>
                <c:pt idx="7">
                  <c:v>Sex</c:v>
                </c:pt>
              </c:strCache>
            </c:strRef>
          </c:cat>
          <c:val>
            <c:numRef>
              <c:f>Sheet1!$F$2:$F$10</c:f>
              <c:numCache>
                <c:formatCode>General</c:formatCode>
                <c:ptCount val="9"/>
                <c:pt idx="0">
                  <c:v>24</c:v>
                </c:pt>
                <c:pt idx="1">
                  <c:v>19</c:v>
                </c:pt>
                <c:pt idx="3">
                  <c:v>18</c:v>
                </c:pt>
                <c:pt idx="4">
                  <c:v>10</c:v>
                </c:pt>
                <c:pt idx="6">
                  <c:v>30</c:v>
                </c:pt>
                <c:pt idx="7">
                  <c:v>27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Sheet1!$F$12:$F$20</c15:f>
                <c15:dlblRangeCache>
                  <c:ptCount val="9"/>
                  <c:pt idx="0">
                    <c:v>44%</c:v>
                  </c:pt>
                  <c:pt idx="1">
                    <c:v>35%</c:v>
                  </c:pt>
                  <c:pt idx="2">
                    <c:v>0%</c:v>
                  </c:pt>
                  <c:pt idx="3">
                    <c:v>33%</c:v>
                  </c:pt>
                  <c:pt idx="4">
                    <c:v>19%</c:v>
                  </c:pt>
                  <c:pt idx="5">
                    <c:v>0%</c:v>
                  </c:pt>
                  <c:pt idx="6">
                    <c:v>56%</c:v>
                  </c:pt>
                  <c:pt idx="7">
                    <c:v>50%</c:v>
                  </c:pt>
                  <c:pt idx="8">
                    <c:v>0%</c:v>
                  </c:pt>
                </c15:dlblRangeCache>
              </c15:datalabelsRange>
            </c:ext>
          </c:extLst>
        </c:ser>
        <c:ser>
          <c:idx val="3"/>
          <c:order val="1"/>
          <c:tx>
            <c:strRef>
              <c:f>Sheet1!$E$1</c:f>
              <c:strCache>
                <c:ptCount val="1"/>
                <c:pt idx="0">
                  <c:v>Very</c:v>
                </c:pt>
              </c:strCache>
            </c:strRef>
          </c:tx>
          <c:spPr>
            <a:solidFill>
              <a:srgbClr val="7FBF7B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3146D8E4-43D9-4E9D-9462-6920EDE483F2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349E8E5B-A38D-441D-A054-8CD4DD8F2886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1F80DA82-3572-4241-99A8-982ECD0B7CA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1464AE75-0D9B-41C5-A3FA-D964DF20D25A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1805ED77-4EE3-4015-9822-99B322B8EAF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554C9880-791F-4D0C-A04E-50D694D1B8DC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8"/>
                <c:pt idx="0">
                  <c:v>Population Count</c:v>
                </c:pt>
                <c:pt idx="1">
                  <c:v>Population Density</c:v>
                </c:pt>
                <c:pt idx="3">
                  <c:v>Private Dwellings</c:v>
                </c:pt>
                <c:pt idx="4">
                  <c:v>Structural dwelling type </c:v>
                </c:pt>
                <c:pt idx="6">
                  <c:v>Age</c:v>
                </c:pt>
                <c:pt idx="7">
                  <c:v>Sex</c:v>
                </c:pt>
              </c:strCache>
            </c:strRef>
          </c:cat>
          <c:val>
            <c:numRef>
              <c:f>Sheet1!$E$2:$E$10</c:f>
              <c:numCache>
                <c:formatCode>General</c:formatCode>
                <c:ptCount val="9"/>
                <c:pt idx="0">
                  <c:v>12</c:v>
                </c:pt>
                <c:pt idx="1">
                  <c:v>13</c:v>
                </c:pt>
                <c:pt idx="3">
                  <c:v>8</c:v>
                </c:pt>
                <c:pt idx="4">
                  <c:v>14</c:v>
                </c:pt>
                <c:pt idx="6">
                  <c:v>13</c:v>
                </c:pt>
                <c:pt idx="7">
                  <c:v>11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Sheet1!$E$12:$E$20</c15:f>
                <c15:dlblRangeCache>
                  <c:ptCount val="9"/>
                  <c:pt idx="0">
                    <c:v>22%</c:v>
                  </c:pt>
                  <c:pt idx="1">
                    <c:v>24%</c:v>
                  </c:pt>
                  <c:pt idx="2">
                    <c:v>0%</c:v>
                  </c:pt>
                  <c:pt idx="3">
                    <c:v>15%</c:v>
                  </c:pt>
                  <c:pt idx="4">
                    <c:v>26%</c:v>
                  </c:pt>
                  <c:pt idx="5">
                    <c:v>0%</c:v>
                  </c:pt>
                  <c:pt idx="6">
                    <c:v>24%</c:v>
                  </c:pt>
                  <c:pt idx="7">
                    <c:v>20%</c:v>
                  </c:pt>
                  <c:pt idx="8">
                    <c:v>0%</c:v>
                  </c:pt>
                </c15:dlblRangeCache>
              </c15:datalabelsRange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Moderately</c:v>
                </c:pt>
              </c:strCache>
            </c:strRef>
          </c:tx>
          <c:spPr>
            <a:solidFill>
              <a:srgbClr val="D9F0D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47DCE05C-12C7-4192-9EFB-A16A362702AE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64513FA0-6B54-47F9-A014-3BF006950C93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E89494BE-2AC3-45AA-9EE3-596020207662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A3AC20E6-5A4B-4258-B6BF-CF4835E1082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D72030AB-A6A3-4F13-9562-CCB3AA4DEADA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4E2531AD-707E-4B22-B186-C433B3D6F3A1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8"/>
                <c:pt idx="0">
                  <c:v>Population Count</c:v>
                </c:pt>
                <c:pt idx="1">
                  <c:v>Population Density</c:v>
                </c:pt>
                <c:pt idx="3">
                  <c:v>Private Dwellings</c:v>
                </c:pt>
                <c:pt idx="4">
                  <c:v>Structural dwelling type </c:v>
                </c:pt>
                <c:pt idx="6">
                  <c:v>Age</c:v>
                </c:pt>
                <c:pt idx="7">
                  <c:v>Sex</c:v>
                </c:pt>
              </c:strCache>
            </c:strRef>
          </c:cat>
          <c:val>
            <c:numRef>
              <c:f>Sheet1!$D$2:$D$10</c:f>
              <c:numCache>
                <c:formatCode>General</c:formatCode>
                <c:ptCount val="9"/>
                <c:pt idx="0">
                  <c:v>14</c:v>
                </c:pt>
                <c:pt idx="1">
                  <c:v>13</c:v>
                </c:pt>
                <c:pt idx="3">
                  <c:v>18</c:v>
                </c:pt>
                <c:pt idx="4">
                  <c:v>16</c:v>
                </c:pt>
                <c:pt idx="6">
                  <c:v>8</c:v>
                </c:pt>
                <c:pt idx="7">
                  <c:v>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Sheet1!$D$12:$D$20</c15:f>
                <c15:dlblRangeCache>
                  <c:ptCount val="9"/>
                  <c:pt idx="0">
                    <c:v>26%</c:v>
                  </c:pt>
                  <c:pt idx="1">
                    <c:v>24%</c:v>
                  </c:pt>
                  <c:pt idx="2">
                    <c:v>0%</c:v>
                  </c:pt>
                  <c:pt idx="3">
                    <c:v>33%</c:v>
                  </c:pt>
                  <c:pt idx="4">
                    <c:v>30%</c:v>
                  </c:pt>
                  <c:pt idx="5">
                    <c:v>0%</c:v>
                  </c:pt>
                  <c:pt idx="6">
                    <c:v>15%</c:v>
                  </c:pt>
                  <c:pt idx="7">
                    <c:v>15%</c:v>
                  </c:pt>
                  <c:pt idx="8">
                    <c:v>0%</c:v>
                  </c:pt>
                </c15:dlblRangeCache>
              </c15:datalabelsRange>
            </c:ext>
          </c:extLst>
        </c:ser>
        <c:ser>
          <c:idx val="1"/>
          <c:order val="3"/>
          <c:tx>
            <c:strRef>
              <c:f>Sheet1!$C$1</c:f>
              <c:strCache>
                <c:ptCount val="1"/>
                <c:pt idx="0">
                  <c:v>Slightly</c:v>
                </c:pt>
              </c:strCache>
            </c:strRef>
          </c:tx>
          <c:spPr>
            <a:solidFill>
              <a:srgbClr val="AF8DC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Sheet1!$A$2:$A$10</c:f>
              <c:strCache>
                <c:ptCount val="8"/>
                <c:pt idx="0">
                  <c:v>Population Count</c:v>
                </c:pt>
                <c:pt idx="1">
                  <c:v>Population Density</c:v>
                </c:pt>
                <c:pt idx="3">
                  <c:v>Private Dwellings</c:v>
                </c:pt>
                <c:pt idx="4">
                  <c:v>Structural dwelling type </c:v>
                </c:pt>
                <c:pt idx="6">
                  <c:v>Age</c:v>
                </c:pt>
                <c:pt idx="7">
                  <c:v>Sex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2</c:v>
                </c:pt>
                <c:pt idx="1">
                  <c:v>5</c:v>
                </c:pt>
                <c:pt idx="3">
                  <c:v>5</c:v>
                </c:pt>
                <c:pt idx="4">
                  <c:v>5</c:v>
                </c:pt>
                <c:pt idx="6">
                  <c:v>1</c:v>
                </c:pt>
                <c:pt idx="7">
                  <c:v>5</c:v>
                </c:pt>
              </c:numCache>
            </c:numRef>
          </c:val>
        </c:ser>
        <c:ser>
          <c:idx val="0"/>
          <c:order val="4"/>
          <c:tx>
            <c:strRef>
              <c:f>Sheet1!$B$1</c:f>
              <c:strCache>
                <c:ptCount val="1"/>
                <c:pt idx="0">
                  <c:v>Not at all</c:v>
                </c:pt>
              </c:strCache>
            </c:strRef>
          </c:tx>
          <c:spPr>
            <a:solidFill>
              <a:srgbClr val="762A8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Sheet1!$A$2:$A$10</c:f>
              <c:strCache>
                <c:ptCount val="8"/>
                <c:pt idx="0">
                  <c:v>Population Count</c:v>
                </c:pt>
                <c:pt idx="1">
                  <c:v>Population Density</c:v>
                </c:pt>
                <c:pt idx="3">
                  <c:v>Private Dwellings</c:v>
                </c:pt>
                <c:pt idx="4">
                  <c:v>Structural dwelling type </c:v>
                </c:pt>
                <c:pt idx="6">
                  <c:v>Age</c:v>
                </c:pt>
                <c:pt idx="7">
                  <c:v>Sex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0</c:v>
                </c:pt>
                <c:pt idx="1">
                  <c:v>1</c:v>
                </c:pt>
                <c:pt idx="3">
                  <c:v>2</c:v>
                </c:pt>
                <c:pt idx="4">
                  <c:v>4</c:v>
                </c:pt>
                <c:pt idx="6">
                  <c:v>0</c:v>
                </c:pt>
                <c:pt idx="7">
                  <c:v>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Not sure / Did not answer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Sheet1!$A$2:$A$10</c:f>
              <c:strCache>
                <c:ptCount val="8"/>
                <c:pt idx="0">
                  <c:v>Population Count</c:v>
                </c:pt>
                <c:pt idx="1">
                  <c:v>Population Density</c:v>
                </c:pt>
                <c:pt idx="3">
                  <c:v>Private Dwellings</c:v>
                </c:pt>
                <c:pt idx="4">
                  <c:v>Structural dwelling type </c:v>
                </c:pt>
                <c:pt idx="6">
                  <c:v>Age</c:v>
                </c:pt>
                <c:pt idx="7">
                  <c:v>Sex</c:v>
                </c:pt>
              </c:strCache>
            </c:strRef>
          </c:cat>
          <c:val>
            <c:numRef>
              <c:f>Sheet1!$G$2:$G$10</c:f>
              <c:numCache>
                <c:formatCode>General</c:formatCode>
                <c:ptCount val="9"/>
                <c:pt idx="0">
                  <c:v>2</c:v>
                </c:pt>
                <c:pt idx="1">
                  <c:v>3</c:v>
                </c:pt>
                <c:pt idx="3">
                  <c:v>3</c:v>
                </c:pt>
                <c:pt idx="4">
                  <c:v>5</c:v>
                </c:pt>
                <c:pt idx="6">
                  <c:v>2</c:v>
                </c:pt>
                <c:pt idx="7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551767176"/>
        <c:axId val="551775016"/>
      </c:barChart>
      <c:catAx>
        <c:axId val="55176717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1775016"/>
        <c:crosses val="autoZero"/>
        <c:auto val="1"/>
        <c:lblAlgn val="ctr"/>
        <c:lblOffset val="100"/>
        <c:noMultiLvlLbl val="0"/>
      </c:catAx>
      <c:valAx>
        <c:axId val="551775016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551767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4"/>
          <c:order val="0"/>
          <c:tx>
            <c:strRef>
              <c:f>Sheet1!$F$1</c:f>
              <c:strCache>
                <c:ptCount val="1"/>
                <c:pt idx="0">
                  <c:v>Extremely</c:v>
                </c:pt>
              </c:strCache>
            </c:strRef>
          </c:tx>
          <c:spPr>
            <a:solidFill>
              <a:srgbClr val="1B7837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F2035A6F-DFCC-4B68-837E-CBF177D61DA7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03AA5810-C758-4D2E-8872-409935060C31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456C9FA7-AE19-43C9-BA33-D9A4D10F3E4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EE7388A8-9346-4A37-A9C1-6D3C8AD0A90E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DC0F21F7-EFC6-400C-97C7-B6A03F646AB6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06434917-CBCB-450D-8771-C8E39B2D424E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83886A40-E151-4E5B-89D8-780E958BD3FF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66D408F4-AAAD-4E28-8905-9894BF37782E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Marital status</c:v>
                </c:pt>
                <c:pt idx="1">
                  <c:v>Same-sex couples</c:v>
                </c:pt>
                <c:pt idx="2">
                  <c:v>Census Family Structure</c:v>
                </c:pt>
                <c:pt idx="3">
                  <c:v>Census Family Size</c:v>
                </c:pt>
                <c:pt idx="4">
                  <c:v>Children in census families by age</c:v>
                </c:pt>
                <c:pt idx="5">
                  <c:v>Private Household Structure</c:v>
                </c:pt>
                <c:pt idx="6">
                  <c:v>Household Size</c:v>
                </c:pt>
                <c:pt idx="7">
                  <c:v>Children not in census families</c:v>
                </c:pt>
              </c:strCache>
            </c:strRef>
          </c:cat>
          <c:val>
            <c:numRef>
              <c:f>Sheet1!$F$2:$F$9</c:f>
              <c:numCache>
                <c:formatCode>General</c:formatCode>
                <c:ptCount val="8"/>
                <c:pt idx="0">
                  <c:v>8</c:v>
                </c:pt>
                <c:pt idx="1">
                  <c:v>7</c:v>
                </c:pt>
                <c:pt idx="2">
                  <c:v>13</c:v>
                </c:pt>
                <c:pt idx="3">
                  <c:v>13</c:v>
                </c:pt>
                <c:pt idx="4">
                  <c:v>21</c:v>
                </c:pt>
                <c:pt idx="5">
                  <c:v>6</c:v>
                </c:pt>
                <c:pt idx="6">
                  <c:v>13</c:v>
                </c:pt>
                <c:pt idx="7">
                  <c:v>11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Sheet1!$F$11:$F$18</c15:f>
                <c15:dlblRangeCache>
                  <c:ptCount val="8"/>
                  <c:pt idx="0">
                    <c:v>15%</c:v>
                  </c:pt>
                  <c:pt idx="1">
                    <c:v>13%</c:v>
                  </c:pt>
                  <c:pt idx="2">
                    <c:v>24%</c:v>
                  </c:pt>
                  <c:pt idx="3">
                    <c:v>24%</c:v>
                  </c:pt>
                  <c:pt idx="4">
                    <c:v>39%</c:v>
                  </c:pt>
                  <c:pt idx="5">
                    <c:v>11%</c:v>
                  </c:pt>
                  <c:pt idx="6">
                    <c:v>24%</c:v>
                  </c:pt>
                  <c:pt idx="7">
                    <c:v>20%</c:v>
                  </c:pt>
                </c15:dlblRangeCache>
              </c15:datalabelsRange>
            </c:ext>
          </c:extLst>
        </c:ser>
        <c:ser>
          <c:idx val="3"/>
          <c:order val="1"/>
          <c:tx>
            <c:strRef>
              <c:f>Sheet1!$E$1</c:f>
              <c:strCache>
                <c:ptCount val="1"/>
                <c:pt idx="0">
                  <c:v>Very</c:v>
                </c:pt>
              </c:strCache>
            </c:strRef>
          </c:tx>
          <c:spPr>
            <a:solidFill>
              <a:srgbClr val="7FBF7B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51C7B3DD-07F6-4D4E-811F-060D1DEA8CA4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317EBFD5-5646-412F-96D7-478EF4CE50EE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C336DDB3-13CA-44D9-AEDD-517746BEA022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CECD4D07-652B-4578-99FA-17210A09D678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67101A06-5790-4626-8675-7D346C1D1F80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D183793D-4087-462D-9319-FA29AD735C2C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CB35AE6E-E858-43A3-92D3-9646F6F2D968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B553DA65-B0A8-4DD2-9E72-F14F7795ADB6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Marital status</c:v>
                </c:pt>
                <c:pt idx="1">
                  <c:v>Same-sex couples</c:v>
                </c:pt>
                <c:pt idx="2">
                  <c:v>Census Family Structure</c:v>
                </c:pt>
                <c:pt idx="3">
                  <c:v>Census Family Size</c:v>
                </c:pt>
                <c:pt idx="4">
                  <c:v>Children in census families by age</c:v>
                </c:pt>
                <c:pt idx="5">
                  <c:v>Private Household Structure</c:v>
                </c:pt>
                <c:pt idx="6">
                  <c:v>Household Size</c:v>
                </c:pt>
                <c:pt idx="7">
                  <c:v>Children not in census families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>
                  <c:v>11</c:v>
                </c:pt>
                <c:pt idx="1">
                  <c:v>8</c:v>
                </c:pt>
                <c:pt idx="2">
                  <c:v>16</c:v>
                </c:pt>
                <c:pt idx="3">
                  <c:v>18</c:v>
                </c:pt>
                <c:pt idx="4">
                  <c:v>10</c:v>
                </c:pt>
                <c:pt idx="5">
                  <c:v>15</c:v>
                </c:pt>
                <c:pt idx="6">
                  <c:v>13</c:v>
                </c:pt>
                <c:pt idx="7">
                  <c:v>12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Sheet1!$E$11:$E$18</c15:f>
                <c15:dlblRangeCache>
                  <c:ptCount val="8"/>
                  <c:pt idx="0">
                    <c:v>20%</c:v>
                  </c:pt>
                  <c:pt idx="1">
                    <c:v>15%</c:v>
                  </c:pt>
                  <c:pt idx="2">
                    <c:v>30%</c:v>
                  </c:pt>
                  <c:pt idx="3">
                    <c:v>33%</c:v>
                  </c:pt>
                  <c:pt idx="4">
                    <c:v>19%</c:v>
                  </c:pt>
                  <c:pt idx="5">
                    <c:v>28%</c:v>
                  </c:pt>
                  <c:pt idx="6">
                    <c:v>24%</c:v>
                  </c:pt>
                  <c:pt idx="7">
                    <c:v>22%</c:v>
                  </c:pt>
                </c15:dlblRangeCache>
              </c15:datalabelsRange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Moderately</c:v>
                </c:pt>
              </c:strCache>
            </c:strRef>
          </c:tx>
          <c:spPr>
            <a:solidFill>
              <a:srgbClr val="D9F0D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831169E3-65F8-4EF6-90B3-3893A4EB5BAE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66D459A2-8473-4A99-A724-AE8605D246BC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518BCC4B-6375-481D-BD7C-4D50BEA3A8C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EA3B7C3C-E7BC-4A73-8309-FC5A56C3FBF1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68F85495-2B1B-4766-98D0-14A288573E17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54068623-FDDF-4BD2-BC5D-14C4103EA7F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683A4CC2-7558-486A-8945-8F4070546958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E2C041E9-59EB-4F47-9BFD-49449D94026D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Marital status</c:v>
                </c:pt>
                <c:pt idx="1">
                  <c:v>Same-sex couples</c:v>
                </c:pt>
                <c:pt idx="2">
                  <c:v>Census Family Structure</c:v>
                </c:pt>
                <c:pt idx="3">
                  <c:v>Census Family Size</c:v>
                </c:pt>
                <c:pt idx="4">
                  <c:v>Children in census families by age</c:v>
                </c:pt>
                <c:pt idx="5">
                  <c:v>Private Household Structure</c:v>
                </c:pt>
                <c:pt idx="6">
                  <c:v>Household Size</c:v>
                </c:pt>
                <c:pt idx="7">
                  <c:v>Children not in census families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14</c:v>
                </c:pt>
                <c:pt idx="1">
                  <c:v>18</c:v>
                </c:pt>
                <c:pt idx="2">
                  <c:v>13</c:v>
                </c:pt>
                <c:pt idx="3">
                  <c:v>12</c:v>
                </c:pt>
                <c:pt idx="4">
                  <c:v>10</c:v>
                </c:pt>
                <c:pt idx="5">
                  <c:v>15</c:v>
                </c:pt>
                <c:pt idx="6">
                  <c:v>20</c:v>
                </c:pt>
                <c:pt idx="7">
                  <c:v>11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Sheet1!$D$11:$D$18</c15:f>
                <c15:dlblRangeCache>
                  <c:ptCount val="8"/>
                  <c:pt idx="0">
                    <c:v>26%</c:v>
                  </c:pt>
                  <c:pt idx="1">
                    <c:v>33%</c:v>
                  </c:pt>
                  <c:pt idx="2">
                    <c:v>24%</c:v>
                  </c:pt>
                  <c:pt idx="3">
                    <c:v>22%</c:v>
                  </c:pt>
                  <c:pt idx="4">
                    <c:v>19%</c:v>
                  </c:pt>
                  <c:pt idx="5">
                    <c:v>28%</c:v>
                  </c:pt>
                  <c:pt idx="6">
                    <c:v>37%</c:v>
                  </c:pt>
                  <c:pt idx="7">
                    <c:v>20%</c:v>
                  </c:pt>
                </c15:dlblRangeCache>
              </c15:datalabelsRange>
            </c:ext>
          </c:extLst>
        </c:ser>
        <c:ser>
          <c:idx val="1"/>
          <c:order val="3"/>
          <c:tx>
            <c:strRef>
              <c:f>Sheet1!$C$1</c:f>
              <c:strCache>
                <c:ptCount val="1"/>
                <c:pt idx="0">
                  <c:v>Slightly</c:v>
                </c:pt>
              </c:strCache>
            </c:strRef>
          </c:tx>
          <c:spPr>
            <a:solidFill>
              <a:srgbClr val="AF8DC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Sheet1!$A$2:$A$9</c:f>
              <c:strCache>
                <c:ptCount val="8"/>
                <c:pt idx="0">
                  <c:v>Marital status</c:v>
                </c:pt>
                <c:pt idx="1">
                  <c:v>Same-sex couples</c:v>
                </c:pt>
                <c:pt idx="2">
                  <c:v>Census Family Structure</c:v>
                </c:pt>
                <c:pt idx="3">
                  <c:v>Census Family Size</c:v>
                </c:pt>
                <c:pt idx="4">
                  <c:v>Children in census families by age</c:v>
                </c:pt>
                <c:pt idx="5">
                  <c:v>Private Household Structure</c:v>
                </c:pt>
                <c:pt idx="6">
                  <c:v>Household Size</c:v>
                </c:pt>
                <c:pt idx="7">
                  <c:v>Children not in census families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6</c:v>
                </c:pt>
                <c:pt idx="1">
                  <c:v>6</c:v>
                </c:pt>
                <c:pt idx="2">
                  <c:v>3</c:v>
                </c:pt>
                <c:pt idx="3">
                  <c:v>1</c:v>
                </c:pt>
                <c:pt idx="4">
                  <c:v>4</c:v>
                </c:pt>
                <c:pt idx="5">
                  <c:v>4</c:v>
                </c:pt>
                <c:pt idx="6">
                  <c:v>1</c:v>
                </c:pt>
                <c:pt idx="7">
                  <c:v>4</c:v>
                </c:pt>
              </c:numCache>
            </c:numRef>
          </c:val>
        </c:ser>
        <c:ser>
          <c:idx val="0"/>
          <c:order val="4"/>
          <c:tx>
            <c:strRef>
              <c:f>Sheet1!$B$1</c:f>
              <c:strCache>
                <c:ptCount val="1"/>
                <c:pt idx="0">
                  <c:v>Not at all</c:v>
                </c:pt>
              </c:strCache>
            </c:strRef>
          </c:tx>
          <c:spPr>
            <a:solidFill>
              <a:srgbClr val="762A8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Sheet1!$A$2:$A$9</c:f>
              <c:strCache>
                <c:ptCount val="8"/>
                <c:pt idx="0">
                  <c:v>Marital status</c:v>
                </c:pt>
                <c:pt idx="1">
                  <c:v>Same-sex couples</c:v>
                </c:pt>
                <c:pt idx="2">
                  <c:v>Census Family Structure</c:v>
                </c:pt>
                <c:pt idx="3">
                  <c:v>Census Family Size</c:v>
                </c:pt>
                <c:pt idx="4">
                  <c:v>Children in census families by age</c:v>
                </c:pt>
                <c:pt idx="5">
                  <c:v>Private Household Structure</c:v>
                </c:pt>
                <c:pt idx="6">
                  <c:v>Household Size</c:v>
                </c:pt>
                <c:pt idx="7">
                  <c:v>Children not in census families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8</c:v>
                </c:pt>
                <c:pt idx="1">
                  <c:v>7</c:v>
                </c:pt>
                <c:pt idx="2">
                  <c:v>3</c:v>
                </c:pt>
                <c:pt idx="3">
                  <c:v>3</c:v>
                </c:pt>
                <c:pt idx="4">
                  <c:v>2</c:v>
                </c:pt>
                <c:pt idx="5">
                  <c:v>3</c:v>
                </c:pt>
                <c:pt idx="6">
                  <c:v>1</c:v>
                </c:pt>
                <c:pt idx="7">
                  <c:v>3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Not sure / Did not answer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Sheet1!$A$2:$A$9</c:f>
              <c:strCache>
                <c:ptCount val="8"/>
                <c:pt idx="0">
                  <c:v>Marital status</c:v>
                </c:pt>
                <c:pt idx="1">
                  <c:v>Same-sex couples</c:v>
                </c:pt>
                <c:pt idx="2">
                  <c:v>Census Family Structure</c:v>
                </c:pt>
                <c:pt idx="3">
                  <c:v>Census Family Size</c:v>
                </c:pt>
                <c:pt idx="4">
                  <c:v>Children in census families by age</c:v>
                </c:pt>
                <c:pt idx="5">
                  <c:v>Private Household Structure</c:v>
                </c:pt>
                <c:pt idx="6">
                  <c:v>Household Size</c:v>
                </c:pt>
                <c:pt idx="7">
                  <c:v>Children not in census families</c:v>
                </c:pt>
              </c:strCache>
            </c:strRef>
          </c:cat>
          <c:val>
            <c:numRef>
              <c:f>Sheet1!$G$2:$G$9</c:f>
              <c:numCache>
                <c:formatCode>General</c:formatCode>
                <c:ptCount val="8"/>
                <c:pt idx="0">
                  <c:v>7</c:v>
                </c:pt>
                <c:pt idx="1">
                  <c:v>8</c:v>
                </c:pt>
                <c:pt idx="2">
                  <c:v>6</c:v>
                </c:pt>
                <c:pt idx="3">
                  <c:v>7</c:v>
                </c:pt>
                <c:pt idx="4">
                  <c:v>7</c:v>
                </c:pt>
                <c:pt idx="5">
                  <c:v>11</c:v>
                </c:pt>
                <c:pt idx="6">
                  <c:v>6</c:v>
                </c:pt>
                <c:pt idx="7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551775408"/>
        <c:axId val="551775800"/>
      </c:barChart>
      <c:catAx>
        <c:axId val="55177540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1775800"/>
        <c:crosses val="autoZero"/>
        <c:auto val="1"/>
        <c:lblAlgn val="ctr"/>
        <c:lblOffset val="100"/>
        <c:noMultiLvlLbl val="0"/>
      </c:catAx>
      <c:valAx>
        <c:axId val="551775800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551775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4"/>
          <c:order val="0"/>
          <c:tx>
            <c:strRef>
              <c:f>Sheet1!$F$1</c:f>
              <c:strCache>
                <c:ptCount val="1"/>
                <c:pt idx="0">
                  <c:v>Extremely</c:v>
                </c:pt>
              </c:strCache>
            </c:strRef>
          </c:tx>
          <c:spPr>
            <a:solidFill>
              <a:srgbClr val="1B7837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17DA838C-274D-4F03-8D09-EB309393CE54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453C438E-8AB4-4256-8808-D98A12544686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DBE6C350-FDCF-4B9D-B2E5-29D743E33D6E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316E8325-F7FE-40A4-A725-0E47B01189A7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6A1C7EF6-E731-4F67-8DD1-E0E9F01495D1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Knowledge of official languages</c:v>
                </c:pt>
                <c:pt idx="1">
                  <c:v>Home language</c:v>
                </c:pt>
                <c:pt idx="2">
                  <c:v>Other languages spoken at home</c:v>
                </c:pt>
                <c:pt idx="3">
                  <c:v>Mother tongue</c:v>
                </c:pt>
                <c:pt idx="4">
                  <c:v>First official Language spoken</c:v>
                </c:pt>
              </c:strCache>
            </c:strRef>
          </c:cat>
          <c:val>
            <c:numRef>
              <c:f>Sheet1!$F$2:$F$6</c:f>
              <c:numCache>
                <c:formatCode>General</c:formatCode>
                <c:ptCount val="5"/>
                <c:pt idx="0">
                  <c:v>17</c:v>
                </c:pt>
                <c:pt idx="1">
                  <c:v>16</c:v>
                </c:pt>
                <c:pt idx="2">
                  <c:v>14</c:v>
                </c:pt>
                <c:pt idx="3">
                  <c:v>14</c:v>
                </c:pt>
                <c:pt idx="4">
                  <c:v>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Sheet1!$F$8:$F$12</c15:f>
                <c15:dlblRangeCache>
                  <c:ptCount val="5"/>
                  <c:pt idx="0">
                    <c:v>31%</c:v>
                  </c:pt>
                  <c:pt idx="1">
                    <c:v>30%</c:v>
                  </c:pt>
                  <c:pt idx="2">
                    <c:v>26%</c:v>
                  </c:pt>
                  <c:pt idx="3">
                    <c:v>26%</c:v>
                  </c:pt>
                  <c:pt idx="4">
                    <c:v>17%</c:v>
                  </c:pt>
                </c15:dlblRangeCache>
              </c15:datalabelsRange>
            </c:ext>
          </c:extLst>
        </c:ser>
        <c:ser>
          <c:idx val="3"/>
          <c:order val="1"/>
          <c:tx>
            <c:strRef>
              <c:f>Sheet1!$E$1</c:f>
              <c:strCache>
                <c:ptCount val="1"/>
                <c:pt idx="0">
                  <c:v>Very</c:v>
                </c:pt>
              </c:strCache>
            </c:strRef>
          </c:tx>
          <c:spPr>
            <a:solidFill>
              <a:srgbClr val="7FBF7B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B5CA29C6-65B1-4698-AFA7-6D3251A954FE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CF60D079-3EDE-48DA-B7A4-48DB64ECEC72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EDB1EA9D-DFF8-4ED9-862F-861FFE9DB5D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B551C6A1-2AB8-4E13-8C81-D004A2F3FC67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94EA0D9F-5054-41E4-87A1-A809D02C2B3E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Knowledge of official languages</c:v>
                </c:pt>
                <c:pt idx="1">
                  <c:v>Home language</c:v>
                </c:pt>
                <c:pt idx="2">
                  <c:v>Other languages spoken at home</c:v>
                </c:pt>
                <c:pt idx="3">
                  <c:v>Mother tongue</c:v>
                </c:pt>
                <c:pt idx="4">
                  <c:v>First official Language spoken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16</c:v>
                </c:pt>
                <c:pt idx="1">
                  <c:v>16</c:v>
                </c:pt>
                <c:pt idx="2">
                  <c:v>15</c:v>
                </c:pt>
                <c:pt idx="3">
                  <c:v>13</c:v>
                </c:pt>
                <c:pt idx="4">
                  <c:v>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Sheet1!$E$8:$E$12</c15:f>
                <c15:dlblRangeCache>
                  <c:ptCount val="5"/>
                  <c:pt idx="0">
                    <c:v>30%</c:v>
                  </c:pt>
                  <c:pt idx="1">
                    <c:v>30%</c:v>
                  </c:pt>
                  <c:pt idx="2">
                    <c:v>28%</c:v>
                  </c:pt>
                  <c:pt idx="3">
                    <c:v>24%</c:v>
                  </c:pt>
                  <c:pt idx="4">
                    <c:v>17%</c:v>
                  </c:pt>
                </c15:dlblRangeCache>
              </c15:datalabelsRange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Moderately</c:v>
                </c:pt>
              </c:strCache>
            </c:strRef>
          </c:tx>
          <c:spPr>
            <a:solidFill>
              <a:srgbClr val="D9F0D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3E22BBD1-70EC-4130-A42F-C53A2A1F3C74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E99D23F6-3BAC-48E4-BA04-741A3603F338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734B58C1-8EB7-475A-87A0-9D4451C196E3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D03803F-B0BB-4A73-B6E7-9B266561BB58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5F2B3902-BFDA-4D5F-BA23-2D358A77BB42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Knowledge of official languages</c:v>
                </c:pt>
                <c:pt idx="1">
                  <c:v>Home language</c:v>
                </c:pt>
                <c:pt idx="2">
                  <c:v>Other languages spoken at home</c:v>
                </c:pt>
                <c:pt idx="3">
                  <c:v>Mother tongue</c:v>
                </c:pt>
                <c:pt idx="4">
                  <c:v>First official Language spoken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10</c:v>
                </c:pt>
                <c:pt idx="1">
                  <c:v>15</c:v>
                </c:pt>
                <c:pt idx="2">
                  <c:v>15</c:v>
                </c:pt>
                <c:pt idx="3">
                  <c:v>15</c:v>
                </c:pt>
                <c:pt idx="4">
                  <c:v>15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Sheet1!$D$8:$D$12</c15:f>
                <c15:dlblRangeCache>
                  <c:ptCount val="5"/>
                  <c:pt idx="0">
                    <c:v>19%</c:v>
                  </c:pt>
                  <c:pt idx="1">
                    <c:v>28%</c:v>
                  </c:pt>
                  <c:pt idx="2">
                    <c:v>28%</c:v>
                  </c:pt>
                  <c:pt idx="3">
                    <c:v>28%</c:v>
                  </c:pt>
                  <c:pt idx="4">
                    <c:v>28%</c:v>
                  </c:pt>
                </c15:dlblRangeCache>
              </c15:datalabelsRange>
            </c:ext>
          </c:extLst>
        </c:ser>
        <c:ser>
          <c:idx val="1"/>
          <c:order val="3"/>
          <c:tx>
            <c:strRef>
              <c:f>Sheet1!$C$1</c:f>
              <c:strCache>
                <c:ptCount val="1"/>
                <c:pt idx="0">
                  <c:v>Slightly</c:v>
                </c:pt>
              </c:strCache>
            </c:strRef>
          </c:tx>
          <c:spPr>
            <a:solidFill>
              <a:srgbClr val="AF8DC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Knowledge of official languages</c:v>
                </c:pt>
                <c:pt idx="1">
                  <c:v>Home language</c:v>
                </c:pt>
                <c:pt idx="2">
                  <c:v>Other languages spoken at home</c:v>
                </c:pt>
                <c:pt idx="3">
                  <c:v>Mother tongue</c:v>
                </c:pt>
                <c:pt idx="4">
                  <c:v>First official Language spoken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</c:v>
                </c:pt>
                <c:pt idx="1">
                  <c:v>1</c:v>
                </c:pt>
                <c:pt idx="2">
                  <c:v>4</c:v>
                </c:pt>
                <c:pt idx="3">
                  <c:v>5</c:v>
                </c:pt>
                <c:pt idx="4">
                  <c:v>7</c:v>
                </c:pt>
              </c:numCache>
            </c:numRef>
          </c:val>
        </c:ser>
        <c:ser>
          <c:idx val="0"/>
          <c:order val="4"/>
          <c:tx>
            <c:strRef>
              <c:f>Sheet1!$B$1</c:f>
              <c:strCache>
                <c:ptCount val="1"/>
                <c:pt idx="0">
                  <c:v>Not at all</c:v>
                </c:pt>
              </c:strCache>
            </c:strRef>
          </c:tx>
          <c:spPr>
            <a:solidFill>
              <a:srgbClr val="762A8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Knowledge of official languages</c:v>
                </c:pt>
                <c:pt idx="1">
                  <c:v>Home language</c:v>
                </c:pt>
                <c:pt idx="2">
                  <c:v>Other languages spoken at home</c:v>
                </c:pt>
                <c:pt idx="3">
                  <c:v>Mother tongue</c:v>
                </c:pt>
                <c:pt idx="4">
                  <c:v>First official Language spoken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7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Not sure / Did not answer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Knowledge of official languages</c:v>
                </c:pt>
                <c:pt idx="1">
                  <c:v>Home language</c:v>
                </c:pt>
                <c:pt idx="2">
                  <c:v>Other languages spoken at home</c:v>
                </c:pt>
                <c:pt idx="3">
                  <c:v>Mother tongue</c:v>
                </c:pt>
                <c:pt idx="4">
                  <c:v>First official Language spoken</c:v>
                </c:pt>
              </c:strCache>
            </c:strRef>
          </c:cat>
          <c:val>
            <c:numRef>
              <c:f>Sheet1!$G$2:$G$6</c:f>
              <c:numCache>
                <c:formatCode>General</c:formatCode>
                <c:ptCount val="5"/>
                <c:pt idx="0">
                  <c:v>5</c:v>
                </c:pt>
                <c:pt idx="1">
                  <c:v>5</c:v>
                </c:pt>
                <c:pt idx="2">
                  <c:v>4</c:v>
                </c:pt>
                <c:pt idx="3">
                  <c:v>5</c:v>
                </c:pt>
                <c:pt idx="4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549585200"/>
        <c:axId val="549587944"/>
      </c:barChart>
      <c:catAx>
        <c:axId val="54958520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9587944"/>
        <c:crosses val="autoZero"/>
        <c:auto val="1"/>
        <c:lblAlgn val="ctr"/>
        <c:lblOffset val="100"/>
        <c:noMultiLvlLbl val="0"/>
      </c:catAx>
      <c:valAx>
        <c:axId val="549587944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549585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4"/>
          <c:order val="0"/>
          <c:tx>
            <c:strRef>
              <c:f>Sheet1!$F$1</c:f>
              <c:strCache>
                <c:ptCount val="1"/>
                <c:pt idx="0">
                  <c:v>Extremely</c:v>
                </c:pt>
              </c:strCache>
            </c:strRef>
          </c:tx>
          <c:spPr>
            <a:solidFill>
              <a:srgbClr val="1B7837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1494F1CF-A362-4538-B18D-E8E8757F4D50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F4D89220-A4FA-4E3B-B26A-3D1C8608577A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1BB71A1-72B5-46E3-B2FA-DCFFCD4295CF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230A4233-C3D8-4EF0-BA39-74E938CDDED6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706C018F-7ABA-41E0-9121-DCF798FAB3C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Income of individuals</c:v>
                </c:pt>
                <c:pt idx="1">
                  <c:v>Income of economic families</c:v>
                </c:pt>
                <c:pt idx="2">
                  <c:v>Income of households</c:v>
                </c:pt>
                <c:pt idx="3">
                  <c:v>Composition (sources) of income</c:v>
                </c:pt>
                <c:pt idx="4">
                  <c:v>People in low income</c:v>
                </c:pt>
              </c:strCache>
            </c:strRef>
          </c:cat>
          <c:val>
            <c:numRef>
              <c:f>Sheet1!$F$2:$F$6</c:f>
              <c:numCache>
                <c:formatCode>General</c:formatCode>
                <c:ptCount val="5"/>
                <c:pt idx="0">
                  <c:v>33</c:v>
                </c:pt>
                <c:pt idx="1">
                  <c:v>29</c:v>
                </c:pt>
                <c:pt idx="2">
                  <c:v>32</c:v>
                </c:pt>
                <c:pt idx="3">
                  <c:v>29</c:v>
                </c:pt>
                <c:pt idx="4">
                  <c:v>48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Sheet1!$F$8:$F$12</c15:f>
                <c15:dlblRangeCache>
                  <c:ptCount val="5"/>
                  <c:pt idx="0">
                    <c:v>61%</c:v>
                  </c:pt>
                  <c:pt idx="1">
                    <c:v>54%</c:v>
                  </c:pt>
                  <c:pt idx="2">
                    <c:v>59%</c:v>
                  </c:pt>
                  <c:pt idx="3">
                    <c:v>54%</c:v>
                  </c:pt>
                  <c:pt idx="4">
                    <c:v>89%</c:v>
                  </c:pt>
                </c15:dlblRangeCache>
              </c15:datalabelsRange>
            </c:ext>
          </c:extLst>
        </c:ser>
        <c:ser>
          <c:idx val="3"/>
          <c:order val="1"/>
          <c:tx>
            <c:strRef>
              <c:f>Sheet1!$E$1</c:f>
              <c:strCache>
                <c:ptCount val="1"/>
                <c:pt idx="0">
                  <c:v>Very</c:v>
                </c:pt>
              </c:strCache>
            </c:strRef>
          </c:tx>
          <c:spPr>
            <a:solidFill>
              <a:srgbClr val="7FBF7B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E16BD3BC-92CF-4AD8-8DE6-450071873289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F42E86E5-CFA5-43DF-94D1-4D252D56FCCB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30439E89-8301-4089-AE9B-BF71D1181E5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DE7236B-EF48-4BB4-918C-C2587661C65B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3ACADC4A-15AF-4B25-89A7-A5B517E852B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Income of individuals</c:v>
                </c:pt>
                <c:pt idx="1">
                  <c:v>Income of economic families</c:v>
                </c:pt>
                <c:pt idx="2">
                  <c:v>Income of households</c:v>
                </c:pt>
                <c:pt idx="3">
                  <c:v>Composition (sources) of income</c:v>
                </c:pt>
                <c:pt idx="4">
                  <c:v>People in low income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11</c:v>
                </c:pt>
                <c:pt idx="1">
                  <c:v>14</c:v>
                </c:pt>
                <c:pt idx="2">
                  <c:v>14</c:v>
                </c:pt>
                <c:pt idx="3">
                  <c:v>12</c:v>
                </c:pt>
                <c:pt idx="4">
                  <c:v>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Sheet1!$E$8:$E$12</c15:f>
                <c15:dlblRangeCache>
                  <c:ptCount val="5"/>
                  <c:pt idx="0">
                    <c:v>20%</c:v>
                  </c:pt>
                  <c:pt idx="1">
                    <c:v>26%</c:v>
                  </c:pt>
                  <c:pt idx="2">
                    <c:v>26%</c:v>
                  </c:pt>
                  <c:pt idx="3">
                    <c:v>22%</c:v>
                  </c:pt>
                  <c:pt idx="4">
                    <c:v>4%</c:v>
                  </c:pt>
                </c15:dlblRangeCache>
              </c15:datalabelsRange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Moderately</c:v>
                </c:pt>
              </c:strCache>
            </c:strRef>
          </c:tx>
          <c:spPr>
            <a:solidFill>
              <a:srgbClr val="D9F0D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A686B809-4BA3-4EDC-A587-E29CD3D415C4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3F90940C-3A65-4D9F-A406-C317E9D4A5E8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01CC99F3-2ECD-425E-AE43-84368EA6CA17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8647C00-5274-4EB4-83DC-61CF36EBA480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Income of individuals</c:v>
                </c:pt>
                <c:pt idx="1">
                  <c:v>Income of economic families</c:v>
                </c:pt>
                <c:pt idx="2">
                  <c:v>Income of households</c:v>
                </c:pt>
                <c:pt idx="3">
                  <c:v>Composition (sources) of income</c:v>
                </c:pt>
                <c:pt idx="4">
                  <c:v>People in low income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3</c:v>
                </c:pt>
                <c:pt idx="1">
                  <c:v>4</c:v>
                </c:pt>
                <c:pt idx="2">
                  <c:v>4</c:v>
                </c:pt>
                <c:pt idx="3">
                  <c:v>6</c:v>
                </c:pt>
                <c:pt idx="4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Sheet1!$D$8:$D$12</c15:f>
                <c15:dlblRangeCache>
                  <c:ptCount val="5"/>
                  <c:pt idx="0">
                    <c:v>6%</c:v>
                  </c:pt>
                  <c:pt idx="1">
                    <c:v>7%</c:v>
                  </c:pt>
                  <c:pt idx="2">
                    <c:v>7%</c:v>
                  </c:pt>
                  <c:pt idx="3">
                    <c:v>11%</c:v>
                  </c:pt>
                  <c:pt idx="4">
                    <c:v>0%</c:v>
                  </c:pt>
                </c15:dlblRangeCache>
              </c15:datalabelsRange>
            </c:ext>
          </c:extLst>
        </c:ser>
        <c:ser>
          <c:idx val="1"/>
          <c:order val="3"/>
          <c:tx>
            <c:strRef>
              <c:f>Sheet1!$C$1</c:f>
              <c:strCache>
                <c:ptCount val="1"/>
                <c:pt idx="0">
                  <c:v>Slightly</c:v>
                </c:pt>
              </c:strCache>
            </c:strRef>
          </c:tx>
          <c:spPr>
            <a:solidFill>
              <a:srgbClr val="AF8DC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Income of individuals</c:v>
                </c:pt>
                <c:pt idx="1">
                  <c:v>Income of economic families</c:v>
                </c:pt>
                <c:pt idx="2">
                  <c:v>Income of households</c:v>
                </c:pt>
                <c:pt idx="3">
                  <c:v>Composition (sources) of income</c:v>
                </c:pt>
                <c:pt idx="4">
                  <c:v>People in low income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</c:numCache>
            </c:numRef>
          </c:val>
        </c:ser>
        <c:ser>
          <c:idx val="0"/>
          <c:order val="4"/>
          <c:tx>
            <c:strRef>
              <c:f>Sheet1!$B$1</c:f>
              <c:strCache>
                <c:ptCount val="1"/>
                <c:pt idx="0">
                  <c:v>Not at all</c:v>
                </c:pt>
              </c:strCache>
            </c:strRef>
          </c:tx>
          <c:spPr>
            <a:solidFill>
              <a:srgbClr val="762A8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Income of individuals</c:v>
                </c:pt>
                <c:pt idx="1">
                  <c:v>Income of economic families</c:v>
                </c:pt>
                <c:pt idx="2">
                  <c:v>Income of households</c:v>
                </c:pt>
                <c:pt idx="3">
                  <c:v>Composition (sources) of income</c:v>
                </c:pt>
                <c:pt idx="4">
                  <c:v>People in low income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1</c:v>
                </c:pt>
                <c:pt idx="2">
                  <c:v>0</c:v>
                </c:pt>
                <c:pt idx="3">
                  <c:v>2</c:v>
                </c:pt>
                <c:pt idx="4">
                  <c:v>0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Not sure / Did not answer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Income of individuals</c:v>
                </c:pt>
                <c:pt idx="1">
                  <c:v>Income of economic families</c:v>
                </c:pt>
                <c:pt idx="2">
                  <c:v>Income of households</c:v>
                </c:pt>
                <c:pt idx="3">
                  <c:v>Composition (sources) of income</c:v>
                </c:pt>
                <c:pt idx="4">
                  <c:v>People in low income</c:v>
                </c:pt>
              </c:strCache>
            </c:strRef>
          </c:cat>
          <c:val>
            <c:numRef>
              <c:f>Sheet1!$G$2:$G$6</c:f>
              <c:numCache>
                <c:formatCode>General</c:formatCode>
                <c:ptCount val="5"/>
                <c:pt idx="0">
                  <c:v>4</c:v>
                </c:pt>
                <c:pt idx="1">
                  <c:v>5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549586768"/>
        <c:axId val="549587552"/>
      </c:barChart>
      <c:catAx>
        <c:axId val="54958676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9587552"/>
        <c:crosses val="autoZero"/>
        <c:auto val="1"/>
        <c:lblAlgn val="ctr"/>
        <c:lblOffset val="100"/>
        <c:noMultiLvlLbl val="0"/>
      </c:catAx>
      <c:valAx>
        <c:axId val="549587552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549586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4"/>
          <c:order val="0"/>
          <c:tx>
            <c:strRef>
              <c:f>Sheet1!$F$1</c:f>
              <c:strCache>
                <c:ptCount val="1"/>
                <c:pt idx="0">
                  <c:v>Extremely</c:v>
                </c:pt>
              </c:strCache>
            </c:strRef>
          </c:tx>
          <c:spPr>
            <a:solidFill>
              <a:srgbClr val="1B7837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B7F84E98-B9F5-460A-BA28-5EEB1C521823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F4153F86-CA6D-4025-863F-AC1D575A830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BE71397C-BC06-4125-BAA4-ACBAE5858C52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Average (mean) income</c:v>
                </c:pt>
                <c:pt idx="1">
                  <c:v>Median income</c:v>
                </c:pt>
                <c:pt idx="2">
                  <c:v>Income by groups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20</c:v>
                </c:pt>
                <c:pt idx="1">
                  <c:v>25</c:v>
                </c:pt>
                <c:pt idx="2">
                  <c:v>27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Sheet1!$F$6:$F$10</c15:f>
                <c15:dlblRangeCache>
                  <c:ptCount val="5"/>
                  <c:pt idx="0">
                    <c:v>37%</c:v>
                  </c:pt>
                  <c:pt idx="1">
                    <c:v>46%</c:v>
                  </c:pt>
                  <c:pt idx="2">
                    <c:v>50%</c:v>
                  </c:pt>
                </c15:dlblRangeCache>
              </c15:datalabelsRange>
            </c:ext>
          </c:extLst>
        </c:ser>
        <c:ser>
          <c:idx val="3"/>
          <c:order val="1"/>
          <c:tx>
            <c:strRef>
              <c:f>Sheet1!$E$1</c:f>
              <c:strCache>
                <c:ptCount val="1"/>
                <c:pt idx="0">
                  <c:v>Very</c:v>
                </c:pt>
              </c:strCache>
            </c:strRef>
          </c:tx>
          <c:spPr>
            <a:solidFill>
              <a:srgbClr val="7FBF7B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798F1296-7EBD-4F3A-BF03-F99949B30A48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16C0B51-C1DA-4913-B7DF-F4D765014228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AF92B0EC-98D6-40D5-AD7E-9D311B4F2B40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Average (mean) income</c:v>
                </c:pt>
                <c:pt idx="1">
                  <c:v>Median income</c:v>
                </c:pt>
                <c:pt idx="2">
                  <c:v>Income by groups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12</c:v>
                </c:pt>
                <c:pt idx="1">
                  <c:v>13</c:v>
                </c:pt>
                <c:pt idx="2">
                  <c:v>14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Sheet1!$E$6:$E$10</c15:f>
                <c15:dlblRangeCache>
                  <c:ptCount val="5"/>
                  <c:pt idx="0">
                    <c:v>22%</c:v>
                  </c:pt>
                  <c:pt idx="1">
                    <c:v>24%</c:v>
                  </c:pt>
                  <c:pt idx="2">
                    <c:v>26%</c:v>
                  </c:pt>
                </c15:dlblRangeCache>
              </c15:datalabelsRange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Moderately</c:v>
                </c:pt>
              </c:strCache>
            </c:strRef>
          </c:tx>
          <c:spPr>
            <a:solidFill>
              <a:srgbClr val="D9F0D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C7B5C124-6224-4F8E-B3DD-582CC802F321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BCEFEFCB-2D38-4464-8673-2D59BE526E5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0D492DC1-7C3F-479B-93F9-574DA54F75C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Average (mean) income</c:v>
                </c:pt>
                <c:pt idx="1">
                  <c:v>Median income</c:v>
                </c:pt>
                <c:pt idx="2">
                  <c:v>Income by groups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11</c:v>
                </c:pt>
                <c:pt idx="1">
                  <c:v>6</c:v>
                </c:pt>
                <c:pt idx="2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Sheet1!$D$6:$D$10</c15:f>
                <c15:dlblRangeCache>
                  <c:ptCount val="5"/>
                  <c:pt idx="0">
                    <c:v>20%</c:v>
                  </c:pt>
                  <c:pt idx="1">
                    <c:v>11%</c:v>
                  </c:pt>
                  <c:pt idx="2">
                    <c:v>9%</c:v>
                  </c:pt>
                </c15:dlblRangeCache>
              </c15:datalabelsRange>
            </c:ext>
          </c:extLst>
        </c:ser>
        <c:ser>
          <c:idx val="1"/>
          <c:order val="3"/>
          <c:tx>
            <c:strRef>
              <c:f>Sheet1!$C$1</c:f>
              <c:strCache>
                <c:ptCount val="1"/>
                <c:pt idx="0">
                  <c:v>Slightly</c:v>
                </c:pt>
              </c:strCache>
            </c:strRef>
          </c:tx>
          <c:spPr>
            <a:solidFill>
              <a:srgbClr val="AF8DC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Sheet1!$A$2:$A$4</c:f>
              <c:strCache>
                <c:ptCount val="3"/>
                <c:pt idx="0">
                  <c:v>Average (mean) income</c:v>
                </c:pt>
                <c:pt idx="1">
                  <c:v>Median income</c:v>
                </c:pt>
                <c:pt idx="2">
                  <c:v>Income by groups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0</c:v>
                </c:pt>
              </c:numCache>
            </c:numRef>
          </c:val>
        </c:ser>
        <c:ser>
          <c:idx val="0"/>
          <c:order val="4"/>
          <c:tx>
            <c:strRef>
              <c:f>Sheet1!$B$1</c:f>
              <c:strCache>
                <c:ptCount val="1"/>
                <c:pt idx="0">
                  <c:v>Not at all</c:v>
                </c:pt>
              </c:strCache>
            </c:strRef>
          </c:tx>
          <c:spPr>
            <a:solidFill>
              <a:srgbClr val="762A8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Sheet1!$A$2:$A$4</c:f>
              <c:strCache>
                <c:ptCount val="3"/>
                <c:pt idx="0">
                  <c:v>Average (mean) income</c:v>
                </c:pt>
                <c:pt idx="1">
                  <c:v>Median income</c:v>
                </c:pt>
                <c:pt idx="2">
                  <c:v>Income by groups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0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Not sure / Did not answer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Sheet1!$A$2:$A$4</c:f>
              <c:strCache>
                <c:ptCount val="3"/>
                <c:pt idx="0">
                  <c:v>Average (mean) income</c:v>
                </c:pt>
                <c:pt idx="1">
                  <c:v>Median income</c:v>
                </c:pt>
                <c:pt idx="2">
                  <c:v>Income by groups</c:v>
                </c:pt>
              </c:strCache>
            </c:strRef>
          </c:cat>
          <c:val>
            <c:numRef>
              <c:f>Sheet1!$G$2:$G$4</c:f>
              <c:numCache>
                <c:formatCode>General</c:formatCode>
                <c:ptCount val="3"/>
                <c:pt idx="0">
                  <c:v>8</c:v>
                </c:pt>
                <c:pt idx="1">
                  <c:v>7</c:v>
                </c:pt>
                <c:pt idx="2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20621976"/>
        <c:axId val="220626680"/>
      </c:barChart>
      <c:catAx>
        <c:axId val="22062197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0626680"/>
        <c:crosses val="autoZero"/>
        <c:auto val="1"/>
        <c:lblAlgn val="ctr"/>
        <c:lblOffset val="100"/>
        <c:noMultiLvlLbl val="0"/>
      </c:catAx>
      <c:valAx>
        <c:axId val="220626680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220621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4"/>
          <c:order val="0"/>
          <c:tx>
            <c:strRef>
              <c:f>Sheet1!$F$1</c:f>
              <c:strCache>
                <c:ptCount val="1"/>
                <c:pt idx="0">
                  <c:v>Extremely</c:v>
                </c:pt>
              </c:strCache>
            </c:strRef>
          </c:tx>
          <c:spPr>
            <a:solidFill>
              <a:srgbClr val="1B7837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91CE4789-936A-45E8-957B-125B9B306831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B59ACA72-083B-4DB9-814C-76E6F323BD23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3D9AC33B-A01D-47F3-B3E3-5AE19E7C0A23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0B7A3803-AA80-4E7F-A010-BCB15BE89214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2F773793-C902-493A-A6E7-CA2EA23D8D5C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C2229BF6-EEAB-4938-9093-73BE26523401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D37FE39F-94DC-4421-8D47-D8DB6A804C63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23400D44-00A0-40EE-9A87-4357268E872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1D69731D-5EE5-411B-9420-91DBC1B0D301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Visible minority status</c:v>
                </c:pt>
                <c:pt idx="1">
                  <c:v>Ethnic origins</c:v>
                </c:pt>
                <c:pt idx="2">
                  <c:v>Citizenship</c:v>
                </c:pt>
                <c:pt idx="3">
                  <c:v>Place of birth</c:v>
                </c:pt>
                <c:pt idx="4">
                  <c:v>Age at immigration</c:v>
                </c:pt>
                <c:pt idx="5">
                  <c:v>Period of immigration</c:v>
                </c:pt>
                <c:pt idx="6">
                  <c:v>Immigrated in last 5 years</c:v>
                </c:pt>
                <c:pt idx="7">
                  <c:v>Immigrated in last 10 years</c:v>
                </c:pt>
                <c:pt idx="8">
                  <c:v>Generation status</c:v>
                </c:pt>
              </c:strCache>
            </c:strRef>
          </c:cat>
          <c:val>
            <c:numRef>
              <c:f>Sheet1!$F$2:$F$10</c:f>
              <c:numCache>
                <c:formatCode>General</c:formatCode>
                <c:ptCount val="9"/>
                <c:pt idx="0">
                  <c:v>28</c:v>
                </c:pt>
                <c:pt idx="1">
                  <c:v>24</c:v>
                </c:pt>
                <c:pt idx="2">
                  <c:v>18</c:v>
                </c:pt>
                <c:pt idx="3">
                  <c:v>21</c:v>
                </c:pt>
                <c:pt idx="4">
                  <c:v>13</c:v>
                </c:pt>
                <c:pt idx="5">
                  <c:v>17</c:v>
                </c:pt>
                <c:pt idx="6">
                  <c:v>26</c:v>
                </c:pt>
                <c:pt idx="7">
                  <c:v>21</c:v>
                </c:pt>
                <c:pt idx="8">
                  <c:v>11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Sheet1!$F$11:$F$19</c15:f>
                <c15:dlblRangeCache>
                  <c:ptCount val="9"/>
                  <c:pt idx="0">
                    <c:v>52%</c:v>
                  </c:pt>
                  <c:pt idx="1">
                    <c:v>44%</c:v>
                  </c:pt>
                  <c:pt idx="2">
                    <c:v>33%</c:v>
                  </c:pt>
                  <c:pt idx="3">
                    <c:v>39%</c:v>
                  </c:pt>
                  <c:pt idx="4">
                    <c:v>24%</c:v>
                  </c:pt>
                  <c:pt idx="5">
                    <c:v>31%</c:v>
                  </c:pt>
                  <c:pt idx="6">
                    <c:v>48%</c:v>
                  </c:pt>
                  <c:pt idx="7">
                    <c:v>39%</c:v>
                  </c:pt>
                  <c:pt idx="8">
                    <c:v>20%</c:v>
                  </c:pt>
                </c15:dlblRangeCache>
              </c15:datalabelsRange>
            </c:ext>
          </c:extLst>
        </c:ser>
        <c:ser>
          <c:idx val="3"/>
          <c:order val="1"/>
          <c:tx>
            <c:strRef>
              <c:f>Sheet1!$E$1</c:f>
              <c:strCache>
                <c:ptCount val="1"/>
                <c:pt idx="0">
                  <c:v>Very</c:v>
                </c:pt>
              </c:strCache>
            </c:strRef>
          </c:tx>
          <c:spPr>
            <a:solidFill>
              <a:srgbClr val="7FBF7B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B7B9EF4E-37A3-4D1D-9048-3B10F52B95AB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B0EE4FCB-AEF4-4769-9A41-88A61C25DF25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C8D2443A-EFED-4C63-B62C-634B220EBC57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1116BAC-0A0C-45B3-BE49-C192B768645D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78740055-CE46-4C94-83C2-B470222B1FB7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E008065F-F82F-4F3D-9ED1-AB28CC6B844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E337C8C2-B98D-413D-B192-B9EEAB5D8ACB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F7F6A286-BC3B-4C82-97A2-3C298644BF4B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F5E7212C-BC62-4B3D-9792-EAFD9E5B206B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Visible minority status</c:v>
                </c:pt>
                <c:pt idx="1">
                  <c:v>Ethnic origins</c:v>
                </c:pt>
                <c:pt idx="2">
                  <c:v>Citizenship</c:v>
                </c:pt>
                <c:pt idx="3">
                  <c:v>Place of birth</c:v>
                </c:pt>
                <c:pt idx="4">
                  <c:v>Age at immigration</c:v>
                </c:pt>
                <c:pt idx="5">
                  <c:v>Period of immigration</c:v>
                </c:pt>
                <c:pt idx="6">
                  <c:v>Immigrated in last 5 years</c:v>
                </c:pt>
                <c:pt idx="7">
                  <c:v>Immigrated in last 10 years</c:v>
                </c:pt>
                <c:pt idx="8">
                  <c:v>Generation status</c:v>
                </c:pt>
              </c:strCache>
            </c:strRef>
          </c:cat>
          <c:val>
            <c:numRef>
              <c:f>Sheet1!$E$2:$E$10</c:f>
              <c:numCache>
                <c:formatCode>General</c:formatCode>
                <c:ptCount val="9"/>
                <c:pt idx="0">
                  <c:v>16</c:v>
                </c:pt>
                <c:pt idx="1">
                  <c:v>10</c:v>
                </c:pt>
                <c:pt idx="2">
                  <c:v>9</c:v>
                </c:pt>
                <c:pt idx="3">
                  <c:v>9</c:v>
                </c:pt>
                <c:pt idx="4">
                  <c:v>10</c:v>
                </c:pt>
                <c:pt idx="5">
                  <c:v>11</c:v>
                </c:pt>
                <c:pt idx="6">
                  <c:v>14</c:v>
                </c:pt>
                <c:pt idx="7">
                  <c:v>12</c:v>
                </c:pt>
                <c:pt idx="8">
                  <c:v>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Sheet1!$E$11:$E$19</c15:f>
                <c15:dlblRangeCache>
                  <c:ptCount val="9"/>
                  <c:pt idx="0">
                    <c:v>30%</c:v>
                  </c:pt>
                  <c:pt idx="1">
                    <c:v>19%</c:v>
                  </c:pt>
                  <c:pt idx="2">
                    <c:v>17%</c:v>
                  </c:pt>
                  <c:pt idx="3">
                    <c:v>17%</c:v>
                  </c:pt>
                  <c:pt idx="4">
                    <c:v>19%</c:v>
                  </c:pt>
                  <c:pt idx="5">
                    <c:v>20%</c:v>
                  </c:pt>
                  <c:pt idx="6">
                    <c:v>26%</c:v>
                  </c:pt>
                  <c:pt idx="7">
                    <c:v>22%</c:v>
                  </c:pt>
                  <c:pt idx="8">
                    <c:v>17%</c:v>
                  </c:pt>
                </c15:dlblRangeCache>
              </c15:datalabelsRange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Moderately</c:v>
                </c:pt>
              </c:strCache>
            </c:strRef>
          </c:tx>
          <c:spPr>
            <a:solidFill>
              <a:srgbClr val="D9F0D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2395D14F-D81B-47B3-8329-4E4D89AB5A2F}" type="CELLRANGE">
                      <a:rPr lang="en-US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158F50C3-6A0D-49C7-92D7-EC5A44912FC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EA8BDBA8-AB06-4911-B584-13779A07F831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F236A0E9-56D7-4BB3-A73F-C46705B274FF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C8F7098B-D3FC-4BEE-9DD7-E36C2CFD363E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3F01EE8C-33B5-41E4-A108-423BA3DCFE3A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344B8CD7-0663-49FD-A704-DB7C70ED59AE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A5A6AC7C-9D0C-4ECF-8BB8-DF13A609FBC9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CF7BE14B-1F25-4D39-BF5E-2911CB7D2D0F}" type="CELLRANGE">
                      <a:rPr lang="en-CA"/>
                      <a:pPr/>
                      <a:t>[CELLRANGE]</a:t>
                    </a:fld>
                    <a:endParaRPr lang="en-CA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Visible minority status</c:v>
                </c:pt>
                <c:pt idx="1">
                  <c:v>Ethnic origins</c:v>
                </c:pt>
                <c:pt idx="2">
                  <c:v>Citizenship</c:v>
                </c:pt>
                <c:pt idx="3">
                  <c:v>Place of birth</c:v>
                </c:pt>
                <c:pt idx="4">
                  <c:v>Age at immigration</c:v>
                </c:pt>
                <c:pt idx="5">
                  <c:v>Period of immigration</c:v>
                </c:pt>
                <c:pt idx="6">
                  <c:v>Immigrated in last 5 years</c:v>
                </c:pt>
                <c:pt idx="7">
                  <c:v>Immigrated in last 10 years</c:v>
                </c:pt>
                <c:pt idx="8">
                  <c:v>Generation status</c:v>
                </c:pt>
              </c:strCache>
            </c:strRef>
          </c:cat>
          <c:val>
            <c:numRef>
              <c:f>Sheet1!$D$2:$D$10</c:f>
              <c:numCache>
                <c:formatCode>General</c:formatCode>
                <c:ptCount val="9"/>
                <c:pt idx="0">
                  <c:v>5</c:v>
                </c:pt>
                <c:pt idx="1">
                  <c:v>12</c:v>
                </c:pt>
                <c:pt idx="2">
                  <c:v>15</c:v>
                </c:pt>
                <c:pt idx="3">
                  <c:v>16</c:v>
                </c:pt>
                <c:pt idx="4">
                  <c:v>16</c:v>
                </c:pt>
                <c:pt idx="5">
                  <c:v>13</c:v>
                </c:pt>
                <c:pt idx="6">
                  <c:v>7</c:v>
                </c:pt>
                <c:pt idx="7">
                  <c:v>14</c:v>
                </c:pt>
                <c:pt idx="8">
                  <c:v>16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Sheet1!$D$11:$D$19</c15:f>
                <c15:dlblRangeCache>
                  <c:ptCount val="9"/>
                  <c:pt idx="0">
                    <c:v>9%</c:v>
                  </c:pt>
                  <c:pt idx="1">
                    <c:v>22%</c:v>
                  </c:pt>
                  <c:pt idx="2">
                    <c:v>28%</c:v>
                  </c:pt>
                  <c:pt idx="3">
                    <c:v>30%</c:v>
                  </c:pt>
                  <c:pt idx="4">
                    <c:v>30%</c:v>
                  </c:pt>
                  <c:pt idx="5">
                    <c:v>24%</c:v>
                  </c:pt>
                  <c:pt idx="6">
                    <c:v>13%</c:v>
                  </c:pt>
                  <c:pt idx="7">
                    <c:v>26%</c:v>
                  </c:pt>
                  <c:pt idx="8">
                    <c:v>30%</c:v>
                  </c:pt>
                </c15:dlblRangeCache>
              </c15:datalabelsRange>
            </c:ext>
          </c:extLst>
        </c:ser>
        <c:ser>
          <c:idx val="1"/>
          <c:order val="3"/>
          <c:tx>
            <c:strRef>
              <c:f>Sheet1!$C$1</c:f>
              <c:strCache>
                <c:ptCount val="1"/>
                <c:pt idx="0">
                  <c:v>Slightly</c:v>
                </c:pt>
              </c:strCache>
            </c:strRef>
          </c:tx>
          <c:spPr>
            <a:solidFill>
              <a:srgbClr val="AF8DC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Sheet1!$A$2:$A$10</c:f>
              <c:strCache>
                <c:ptCount val="9"/>
                <c:pt idx="0">
                  <c:v>Visible minority status</c:v>
                </c:pt>
                <c:pt idx="1">
                  <c:v>Ethnic origins</c:v>
                </c:pt>
                <c:pt idx="2">
                  <c:v>Citizenship</c:v>
                </c:pt>
                <c:pt idx="3">
                  <c:v>Place of birth</c:v>
                </c:pt>
                <c:pt idx="4">
                  <c:v>Age at immigration</c:v>
                </c:pt>
                <c:pt idx="5">
                  <c:v>Period of immigration</c:v>
                </c:pt>
                <c:pt idx="6">
                  <c:v>Immigrated in last 5 years</c:v>
                </c:pt>
                <c:pt idx="7">
                  <c:v>Immigrated in last 10 years</c:v>
                </c:pt>
                <c:pt idx="8">
                  <c:v>Generation status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2</c:v>
                </c:pt>
                <c:pt idx="1">
                  <c:v>3</c:v>
                </c:pt>
                <c:pt idx="2">
                  <c:v>6</c:v>
                </c:pt>
                <c:pt idx="3">
                  <c:v>2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2</c:v>
                </c:pt>
                <c:pt idx="8">
                  <c:v>9</c:v>
                </c:pt>
              </c:numCache>
            </c:numRef>
          </c:val>
        </c:ser>
        <c:ser>
          <c:idx val="0"/>
          <c:order val="4"/>
          <c:tx>
            <c:strRef>
              <c:f>Sheet1!$B$1</c:f>
              <c:strCache>
                <c:ptCount val="1"/>
                <c:pt idx="0">
                  <c:v>Not at all</c:v>
                </c:pt>
              </c:strCache>
            </c:strRef>
          </c:tx>
          <c:spPr>
            <a:solidFill>
              <a:srgbClr val="762A83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Sheet1!$A$2:$A$10</c:f>
              <c:strCache>
                <c:ptCount val="9"/>
                <c:pt idx="0">
                  <c:v>Visible minority status</c:v>
                </c:pt>
                <c:pt idx="1">
                  <c:v>Ethnic origins</c:v>
                </c:pt>
                <c:pt idx="2">
                  <c:v>Citizenship</c:v>
                </c:pt>
                <c:pt idx="3">
                  <c:v>Place of birth</c:v>
                </c:pt>
                <c:pt idx="4">
                  <c:v>Age at immigration</c:v>
                </c:pt>
                <c:pt idx="5">
                  <c:v>Period of immigration</c:v>
                </c:pt>
                <c:pt idx="6">
                  <c:v>Immigrated in last 5 years</c:v>
                </c:pt>
                <c:pt idx="7">
                  <c:v>Immigrated in last 10 years</c:v>
                </c:pt>
                <c:pt idx="8">
                  <c:v>Generation status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3</c:v>
                </c:pt>
                <c:pt idx="5">
                  <c:v>4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Not sure / Did not answer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Sheet1!$A$2:$A$10</c:f>
              <c:strCache>
                <c:ptCount val="9"/>
                <c:pt idx="0">
                  <c:v>Visible minority status</c:v>
                </c:pt>
                <c:pt idx="1">
                  <c:v>Ethnic origins</c:v>
                </c:pt>
                <c:pt idx="2">
                  <c:v>Citizenship</c:v>
                </c:pt>
                <c:pt idx="3">
                  <c:v>Place of birth</c:v>
                </c:pt>
                <c:pt idx="4">
                  <c:v>Age at immigration</c:v>
                </c:pt>
                <c:pt idx="5">
                  <c:v>Period of immigration</c:v>
                </c:pt>
                <c:pt idx="6">
                  <c:v>Immigrated in last 5 years</c:v>
                </c:pt>
                <c:pt idx="7">
                  <c:v>Immigrated in last 10 years</c:v>
                </c:pt>
                <c:pt idx="8">
                  <c:v>Generation status</c:v>
                </c:pt>
              </c:strCache>
            </c:strRef>
          </c:cat>
          <c:val>
            <c:numRef>
              <c:f>Sheet1!$G$2:$G$10</c:f>
              <c:numCache>
                <c:formatCode>General</c:formatCode>
                <c:ptCount val="9"/>
                <c:pt idx="0">
                  <c:v>3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7</c:v>
                </c:pt>
                <c:pt idx="5">
                  <c:v>5</c:v>
                </c:pt>
                <c:pt idx="6">
                  <c:v>3</c:v>
                </c:pt>
                <c:pt idx="7">
                  <c:v>4</c:v>
                </c:pt>
                <c:pt idx="8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545900056"/>
        <c:axId val="545898880"/>
      </c:barChart>
      <c:catAx>
        <c:axId val="5459000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5898880"/>
        <c:crosses val="autoZero"/>
        <c:auto val="1"/>
        <c:lblAlgn val="ctr"/>
        <c:lblOffset val="100"/>
        <c:noMultiLvlLbl val="0"/>
      </c:catAx>
      <c:valAx>
        <c:axId val="545898880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545900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AA9B54-DF29-4DF0-98C0-A0EBD698A350}" type="datetimeFigureOut">
              <a:rPr lang="en-CA" smtClean="0"/>
              <a:t>2017-11-10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6CBA83-6E82-4085-A383-8E6E0E73E6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84898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89FCB7-4A30-48FE-BE47-E0D16CA627D6}" type="datetimeFigureOut">
              <a:rPr lang="en-CA" smtClean="0"/>
              <a:t>2017-11-10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EC5360-FE54-4806-94A6-74F4DCD4473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94628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EC5360-FE54-4806-94A6-74F4DCD44734}" type="slidenum">
              <a:rPr lang="en-CA" smtClean="0"/>
              <a:t>24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2388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EC5360-FE54-4806-94A6-74F4DCD44734}" type="slidenum">
              <a:rPr lang="en-CA" smtClean="0"/>
              <a:t>25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326318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EC5360-FE54-4806-94A6-74F4DCD44734}" type="slidenum">
              <a:rPr lang="en-CA" smtClean="0"/>
              <a:t>26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519066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EC5360-FE54-4806-94A6-74F4DCD44734}" type="slidenum">
              <a:rPr lang="en-CA" smtClean="0"/>
              <a:t>27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243967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EC5360-FE54-4806-94A6-74F4DCD44734}" type="slidenum">
              <a:rPr lang="en-CA" smtClean="0"/>
              <a:t>28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97457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EC5360-FE54-4806-94A6-74F4DCD44734}" type="slidenum">
              <a:rPr lang="en-CA" smtClean="0"/>
              <a:t>29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830283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EC5360-FE54-4806-94A6-74F4DCD44734}" type="slidenum">
              <a:rPr lang="en-CA" smtClean="0"/>
              <a:t>30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852435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EC5360-FE54-4806-94A6-74F4DCD44734}" type="slidenum">
              <a:rPr lang="en-CA" smtClean="0"/>
              <a:t>31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069693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AE2646-E806-46B1-BD70-891AF9CA7D09}" type="slidenum">
              <a:rPr lang="en-CA" altLang="en-US" smtClean="0"/>
              <a:pPr/>
              <a:t>33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2071989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3800" y="1811867"/>
            <a:ext cx="9804400" cy="1337733"/>
          </a:xfrm>
        </p:spPr>
        <p:txBody>
          <a:bodyPr anchor="b">
            <a:normAutofit/>
          </a:bodyPr>
          <a:lstStyle>
            <a:lvl1pPr algn="ctr">
              <a:defRPr sz="4000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93800" y="3212572"/>
            <a:ext cx="9804400" cy="88529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CA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1193800" y="1794934"/>
            <a:ext cx="9804400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1193800" y="4097867"/>
            <a:ext cx="9804400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1193800" y="4163242"/>
            <a:ext cx="9804400" cy="1603244"/>
          </a:xfrm>
        </p:spPr>
        <p:txBody>
          <a:bodyPr>
            <a:noAutofit/>
          </a:bodyPr>
          <a:lstStyle>
            <a:lvl1pPr marL="0" indent="0" algn="ctr">
              <a:buNone/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Date | Location | Author | Contact Info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89967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5632451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‹#›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98523" y="6316284"/>
            <a:ext cx="5455277" cy="341408"/>
          </a:xfrm>
          <a:prstGeom prst="roundRect">
            <a:avLst>
              <a:gd name="adj" fmla="val 25595"/>
            </a:avLst>
          </a:prstGeom>
        </p:spPr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34949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5632451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‹#›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98523" y="6316284"/>
            <a:ext cx="5455277" cy="341408"/>
          </a:xfrm>
          <a:prstGeom prst="roundRect">
            <a:avLst>
              <a:gd name="adj" fmla="val 25595"/>
            </a:avLst>
          </a:prstGeom>
        </p:spPr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47290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5632451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‹#›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98523" y="6316284"/>
            <a:ext cx="5455277" cy="341408"/>
          </a:xfrm>
          <a:prstGeom prst="roundRect">
            <a:avLst>
              <a:gd name="adj" fmla="val 25595"/>
            </a:avLst>
          </a:prstGeom>
        </p:spPr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73539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-1"/>
            <a:ext cx="12192000" cy="6858001"/>
          </a:xfrm>
        </p:spPr>
        <p:txBody>
          <a:bodyPr/>
          <a:lstStyle/>
          <a:p>
            <a:endParaRPr lang="en-CA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6568225" y="-1"/>
            <a:ext cx="5215944" cy="5473522"/>
          </a:xfrm>
          <a:prstGeom prst="rect">
            <a:avLst/>
          </a:prstGeom>
          <a:solidFill>
            <a:srgbClr val="000000">
              <a:alpha val="1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761408" y="1824228"/>
            <a:ext cx="4855135" cy="3489516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 sz="1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 sz="1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761407" y="365125"/>
            <a:ext cx="4855135" cy="1325563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29623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‹#›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98523" y="6316284"/>
            <a:ext cx="5455277" cy="341408"/>
          </a:xfrm>
          <a:prstGeom prst="roundRect">
            <a:avLst>
              <a:gd name="adj" fmla="val 25595"/>
            </a:avLst>
          </a:prstGeom>
        </p:spPr>
        <p:txBody>
          <a:bodyPr/>
          <a:lstStyle>
            <a:lvl1pPr>
              <a:defRPr/>
            </a:lvl1pPr>
          </a:lstStyle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67897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3600" y="2065867"/>
            <a:ext cx="7950199" cy="2760133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‹#›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98523" y="6316284"/>
            <a:ext cx="5455277" cy="341408"/>
          </a:xfrm>
          <a:prstGeom prst="roundRect">
            <a:avLst>
              <a:gd name="adj" fmla="val 25595"/>
            </a:avLst>
          </a:prstGeom>
        </p:spPr>
        <p:txBody>
          <a:bodyPr/>
          <a:lstStyle/>
          <a:p>
            <a:endParaRPr lang="en-CA" dirty="0"/>
          </a:p>
        </p:txBody>
      </p:sp>
      <p:pic>
        <p:nvPicPr>
          <p:cNvPr id="7" name="Picture 6" descr="Quotation marks" title="Quotation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13" t="13087" r="8519" b="25926"/>
          <a:stretch/>
        </p:blipFill>
        <p:spPr>
          <a:xfrm>
            <a:off x="838201" y="1809848"/>
            <a:ext cx="2362200" cy="1746896"/>
          </a:xfrm>
          <a:prstGeom prst="rect">
            <a:avLst/>
          </a:prstGeom>
          <a:effectLst>
            <a:outerShdw blurRad="736600" sx="102000" sy="102000" algn="ctr" rotWithShape="0">
              <a:prstClr val="black">
                <a:alpha val="33000"/>
              </a:prstClr>
            </a:outerShdw>
          </a:effectLst>
        </p:spPr>
      </p:pic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899150" y="5062538"/>
            <a:ext cx="5454650" cy="423862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Citation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90463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5632451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‹#›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98523" y="6316284"/>
            <a:ext cx="5455277" cy="341408"/>
          </a:xfrm>
          <a:prstGeom prst="roundRect">
            <a:avLst>
              <a:gd name="adj" fmla="val 25595"/>
            </a:avLst>
          </a:prstGeom>
        </p:spPr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02012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5632451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0256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5632451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80222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5632451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‹#›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898523" y="6316284"/>
            <a:ext cx="5455277" cy="341408"/>
          </a:xfrm>
          <a:prstGeom prst="roundRect">
            <a:avLst>
              <a:gd name="adj" fmla="val 25595"/>
            </a:avLst>
          </a:prstGeom>
        </p:spPr>
        <p:txBody>
          <a:bodyPr/>
          <a:lstStyle>
            <a:lvl1pPr>
              <a:defRPr/>
            </a:lvl1pPr>
          </a:lstStyle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051287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5632451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‹#›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898523" y="6316284"/>
            <a:ext cx="5455277" cy="341408"/>
          </a:xfrm>
          <a:prstGeom prst="roundRect">
            <a:avLst>
              <a:gd name="adj" fmla="val 25595"/>
            </a:avLst>
          </a:prstGeom>
        </p:spPr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890496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5632451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‹#›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98523" y="6316284"/>
            <a:ext cx="5455277" cy="341408"/>
          </a:xfrm>
          <a:prstGeom prst="roundRect">
            <a:avLst>
              <a:gd name="adj" fmla="val 25595"/>
            </a:avLst>
          </a:prstGeom>
        </p:spPr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049871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0">
              <a:srgbClr val="FDFDFD"/>
            </a:gs>
            <a:gs pos="32000">
              <a:srgbClr val="E2E2E2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4760" y="6311900"/>
            <a:ext cx="502920" cy="345791"/>
          </a:xfrm>
          <a:prstGeom prst="roundRect">
            <a:avLst>
              <a:gd name="adj" fmla="val 18754"/>
            </a:avLst>
          </a:prstGeom>
          <a:solidFill>
            <a:schemeClr val="bg1">
              <a:lumMod val="75000"/>
            </a:schemeClr>
          </a:solidFill>
          <a:effectLst>
            <a:softEdge rad="0"/>
          </a:effectLst>
        </p:spPr>
        <p:txBody>
          <a:bodyPr vert="horz" lIns="91440" tIns="45720" rIns="90000" bIns="45720" rtlCol="0"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4B6C3A69-7687-440E-AD28-F5E6C93300B9}" type="slidenum">
              <a:rPr lang="en-CA" smtClean="0"/>
              <a:pPr/>
              <a:t>‹#›</a:t>
            </a:fld>
            <a:endParaRPr lang="en-C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78" y="6311900"/>
            <a:ext cx="2351521" cy="34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666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ommunitydata.ca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1.toronto.ca/wps/portal/contentonly?vgnextoid=4effb8d98df51410VgnVCM10000071d60f89RCRD&amp;vgnextchannel=1e68f40f9aae0410VgnVCM10000071d60f89RCRD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ommunitydata.ca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hyperlink" Target="http://www1.toronto.ca/wps/portal/contentonly?vgnextoid=4effb8d98df51410VgnVCM10000071d60f89RCRD&amp;vgnextchannel=1e68f40f9aae0410VgnVCM10000071d60f89RCRD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ronto.ca/demographic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1.toronto.ca/wps/portal/contentonly?vgnextoid=ae17962c8c3f0410VgnVCM10000071d60f89RCRD&amp;vgnextchannel=1e68f40f9aae0410VgnVCM10000071d60f89RCRD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1.toronto.ca/wps/portal/contentonly?vgnextoid=e0bc186e20ee0410VgnVCM10000071d60f89RCRD&amp;vgnextchannel=1e68f40f9aae0410VgnVCM10000071d60f89RCRD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1.toronto.ca/wps/portal/contentonly?vgnextoid=e0bc186e20ee0410VgnVCM10000071d60f89RCRD&amp;vgnextchannel=1e68f40f9aae0410VgnVCM10000071d60f89RCRD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ronto.ca/wellbein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1.toronto.ca/wps/portal/contentonly?vgnextoid=ce2e186e20ee0410VgnVCM10000071d60f89RCRD&amp;vgnextchannel=1e68f40f9aae0410VgnVCM10000071d60f89RCRD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ronto.ca/seniors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mailto:harvey.low@toronto.ca" TargetMode="External"/><Relationship Id="rId7" Type="http://schemas.openxmlformats.org/officeDocument/2006/relationships/hyperlink" Target="http://www.toronto.ca/sdfa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toronto.ca/demographics" TargetMode="External"/><Relationship Id="rId5" Type="http://schemas.openxmlformats.org/officeDocument/2006/relationships/hyperlink" Target="http://www.toronto.ca/wellbeing" TargetMode="External"/><Relationship Id="rId4" Type="http://schemas.openxmlformats.org/officeDocument/2006/relationships/hyperlink" Target="mailto:spar@toronto.ca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         Follow-up Report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r>
              <a:rPr lang="en-CA" sz="7200" dirty="0" smtClean="0"/>
              <a:t>Census 2016:</a:t>
            </a:r>
          </a:p>
          <a:p>
            <a:pPr marL="0" indent="0">
              <a:buNone/>
            </a:pPr>
            <a:r>
              <a:rPr lang="en-CA" sz="7200" dirty="0" smtClean="0"/>
              <a:t>Toronto Community Planning Session</a:t>
            </a:r>
            <a:endParaRPr lang="en-CA" sz="7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pPr/>
              <a:t>1</a:t>
            </a:fld>
            <a:endParaRPr lang="en-CA"/>
          </a:p>
        </p:txBody>
      </p:sp>
      <p:pic>
        <p:nvPicPr>
          <p:cNvPr id="1026" name="Picture 2" descr="This image is the logo for the Community Data Program" title="Community Data Program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365125"/>
            <a:ext cx="1146711" cy="123968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988073" y="6223185"/>
            <a:ext cx="1580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 smtClean="0"/>
              <a:t>Find out more at</a:t>
            </a:r>
          </a:p>
          <a:p>
            <a:r>
              <a:rPr lang="en-CA" sz="1400" dirty="0" smtClean="0">
                <a:hlinkClick r:id="rId3"/>
              </a:rPr>
              <a:t>communitydata.ca</a:t>
            </a:r>
            <a:endParaRPr lang="en-CA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4867673" y="6223185"/>
            <a:ext cx="29784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 smtClean="0"/>
              <a:t>Connect with the Toronto Consortium</a:t>
            </a:r>
          </a:p>
          <a:p>
            <a:r>
              <a:rPr lang="en-CA" sz="1400" dirty="0"/>
              <a:t>a</a:t>
            </a:r>
            <a:r>
              <a:rPr lang="en-CA" sz="1400" dirty="0" smtClean="0"/>
              <a:t>t </a:t>
            </a:r>
            <a:r>
              <a:rPr lang="en-CA" sz="1400" dirty="0" smtClean="0">
                <a:hlinkClick r:id="rId4"/>
              </a:rPr>
              <a:t>toronto.ca/demographics</a:t>
            </a:r>
            <a:endParaRPr lang="en-CA" sz="1400" dirty="0" smtClean="0"/>
          </a:p>
        </p:txBody>
      </p:sp>
    </p:spTree>
    <p:extLst>
      <p:ext uri="{BB962C8B-B14F-4D97-AF65-F5344CB8AC3E}">
        <p14:creationId xmlns:p14="http://schemas.microsoft.com/office/powerpoint/2010/main" val="286077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Languages</a:t>
            </a:r>
            <a:endParaRPr lang="en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81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Income</a:t>
            </a:r>
            <a:endParaRPr lang="en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9874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Representing Income</a:t>
            </a:r>
            <a:endParaRPr lang="en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7205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Immigration and </a:t>
            </a:r>
            <a:r>
              <a:rPr lang="en-CA" dirty="0" err="1" smtClean="0"/>
              <a:t>ethnocultural</a:t>
            </a:r>
            <a:r>
              <a:rPr lang="en-CA" dirty="0" smtClean="0"/>
              <a:t> diversity</a:t>
            </a:r>
            <a:endParaRPr lang="en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2901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Housing</a:t>
            </a:r>
            <a:endParaRPr lang="en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5868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Housing (Core Housing Need)</a:t>
            </a:r>
            <a:endParaRPr lang="en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2008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Aboriginal peoples</a:t>
            </a:r>
            <a:endParaRPr lang="en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6471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Education</a:t>
            </a:r>
            <a:endParaRPr lang="en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5220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Labour</a:t>
            </a:r>
            <a:endParaRPr lang="en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9461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Journey to work; </a:t>
            </a:r>
            <a:br>
              <a:rPr lang="en-CA" dirty="0" smtClean="0"/>
            </a:br>
            <a:r>
              <a:rPr lang="en-CA" dirty="0" smtClean="0"/>
              <a:t>Mobility and migration</a:t>
            </a:r>
            <a:endParaRPr lang="en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2910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         Community Data Program</a:t>
            </a:r>
            <a:endParaRPr lang="en-CA" dirty="0"/>
          </a:p>
        </p:txBody>
      </p:sp>
      <p:pic>
        <p:nvPicPr>
          <p:cNvPr id="1026" name="Picture 2" descr="This image is the logo for the Community Data Program" title="Community Data Program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365125"/>
            <a:ext cx="1146711" cy="123968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pPr/>
              <a:t>2</a:t>
            </a:fld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911715" cy="4351338"/>
          </a:xfrm>
        </p:spPr>
        <p:txBody>
          <a:bodyPr>
            <a:normAutofit/>
          </a:bodyPr>
          <a:lstStyle/>
          <a:p>
            <a:r>
              <a:rPr lang="en-CA" dirty="0" smtClean="0"/>
              <a:t>A gateway for municipalities and community sector organizations to access customized data tables from Statistics Canada and other providers.</a:t>
            </a:r>
          </a:p>
          <a:p>
            <a:r>
              <a:rPr lang="en-CA" dirty="0" smtClean="0"/>
              <a:t>Members have access to over $1M of socioeconomic data to monitor and report on social and economic development trends within their communities.</a:t>
            </a:r>
          </a:p>
          <a:p>
            <a:r>
              <a:rPr lang="en-CA" dirty="0" smtClean="0"/>
              <a:t>Over 30 consortia</a:t>
            </a:r>
            <a:r>
              <a:rPr lang="en-CA" dirty="0"/>
              <a:t> </a:t>
            </a:r>
            <a:r>
              <a:rPr lang="en-CA" dirty="0" smtClean="0"/>
              <a:t>across the country, 300 member organizations &amp; 2,500 users.</a:t>
            </a:r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2988073" y="6223185"/>
            <a:ext cx="1580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 smtClean="0"/>
              <a:t>Find out more at</a:t>
            </a:r>
          </a:p>
          <a:p>
            <a:r>
              <a:rPr lang="en-CA" sz="1400" dirty="0" smtClean="0">
                <a:hlinkClick r:id="rId3"/>
              </a:rPr>
              <a:t>communitydata.ca</a:t>
            </a:r>
            <a:endParaRPr lang="en-CA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4867673" y="6223185"/>
            <a:ext cx="29784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 smtClean="0"/>
              <a:t>Connect with the Toronto Consortium</a:t>
            </a:r>
          </a:p>
          <a:p>
            <a:r>
              <a:rPr lang="en-CA" sz="1400" dirty="0"/>
              <a:t>a</a:t>
            </a:r>
            <a:r>
              <a:rPr lang="en-CA" sz="1400" dirty="0" smtClean="0"/>
              <a:t>t </a:t>
            </a:r>
            <a:r>
              <a:rPr lang="en-CA" sz="1400" dirty="0" smtClean="0">
                <a:hlinkClick r:id="rId4"/>
              </a:rPr>
              <a:t>toronto.ca/demographics</a:t>
            </a:r>
            <a:endParaRPr lang="en-CA" sz="1400" dirty="0" smtClean="0"/>
          </a:p>
        </p:txBody>
      </p:sp>
      <p:pic>
        <p:nvPicPr>
          <p:cNvPr id="4" name="Picture 3" descr="This image shows a sample of a fillable infographics sheet where CDP members can enter values for their own communities." title="Community Data Program Community Profil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7140" y="1604813"/>
            <a:ext cx="3396659" cy="4377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87440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Activity Limitations</a:t>
            </a:r>
            <a:endParaRPr lang="en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7074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Other Census Questions</a:t>
            </a:r>
            <a:endParaRPr lang="en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21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3106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How important to you are the following data considerations / data products?</a:t>
            </a:r>
            <a:endParaRPr lang="en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22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3505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Census data points rated </a:t>
            </a:r>
            <a:br>
              <a:rPr lang="en-CA" dirty="0" smtClean="0"/>
            </a:br>
            <a:r>
              <a:rPr lang="en-CA" dirty="0" smtClean="0"/>
              <a:t>“most important to me/my work”</a:t>
            </a:r>
            <a:endParaRPr lang="en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532890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7465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Census Backgrounders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pPr/>
              <a:t>24</a:t>
            </a:fld>
            <a:endParaRPr lang="en-CA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dirty="0" smtClean="0"/>
              <a:t>Summary of high level data at the level of the City and other geographies</a:t>
            </a:r>
          </a:p>
          <a:p>
            <a:r>
              <a:rPr lang="en-CA" dirty="0" smtClean="0"/>
              <a:t>Simple presentation, key points in bullet point text and supporting maps, tables and charts</a:t>
            </a:r>
          </a:p>
          <a:p>
            <a:r>
              <a:rPr lang="en-CA" dirty="0" smtClean="0"/>
              <a:t>Prepared by research staff across the City government, led by research staff in City Planning; Social Development Finance &amp; Administration; and Economic Development &amp; Culture divisions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88073" y="6223185"/>
            <a:ext cx="30317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 smtClean="0"/>
              <a:t>Find examples on the right sidebar at</a:t>
            </a:r>
          </a:p>
          <a:p>
            <a:r>
              <a:rPr lang="en-CA" sz="1400" dirty="0">
                <a:hlinkClick r:id="rId3"/>
              </a:rPr>
              <a:t>t</a:t>
            </a:r>
            <a:r>
              <a:rPr lang="en-CA" sz="1400" dirty="0" smtClean="0">
                <a:hlinkClick r:id="rId3"/>
              </a:rPr>
              <a:t>oronto.ca/demographics</a:t>
            </a:r>
            <a:endParaRPr lang="en-CA" sz="1400" dirty="0"/>
          </a:p>
        </p:txBody>
      </p:sp>
      <p:pic>
        <p:nvPicPr>
          <p:cNvPr id="5" name="Picture 4" descr="This image shows the first page of a sample Census Backgrounder report produced by the City of Toronto." title="Census Backgrounder sample p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6255" y="769430"/>
            <a:ext cx="4077545" cy="529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2885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Neighbourhood Profiles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pPr/>
              <a:t>25</a:t>
            </a:fld>
            <a:endParaRPr lang="en-CA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Neighbourhood level profiles developed to illustrate local trends in key Census data releases: </a:t>
            </a:r>
          </a:p>
          <a:p>
            <a:pPr lvl="1"/>
            <a:r>
              <a:rPr lang="en-CA" dirty="0" smtClean="0"/>
              <a:t>Age &amp; gender</a:t>
            </a:r>
          </a:p>
          <a:p>
            <a:pPr lvl="1"/>
            <a:r>
              <a:rPr lang="en-CA" dirty="0" smtClean="0"/>
              <a:t>Language</a:t>
            </a:r>
          </a:p>
          <a:p>
            <a:pPr lvl="1"/>
            <a:r>
              <a:rPr lang="en-CA" dirty="0" smtClean="0"/>
              <a:t>Family and Dwellings</a:t>
            </a:r>
          </a:p>
          <a:p>
            <a:pPr lvl="1"/>
            <a:r>
              <a:rPr lang="en-CA" dirty="0" smtClean="0"/>
              <a:t>NHS Languages, Immigration, Income</a:t>
            </a:r>
          </a:p>
          <a:p>
            <a:r>
              <a:rPr lang="en-CA" dirty="0" smtClean="0"/>
              <a:t>Mostly charts of data with some large tables</a:t>
            </a:r>
          </a:p>
          <a:p>
            <a:pPr lvl="1"/>
            <a:endParaRPr lang="en-CA" dirty="0"/>
          </a:p>
        </p:txBody>
      </p:sp>
      <p:sp>
        <p:nvSpPr>
          <p:cNvPr id="7" name="TextBox 6"/>
          <p:cNvSpPr txBox="1"/>
          <p:nvPr/>
        </p:nvSpPr>
        <p:spPr>
          <a:xfrm>
            <a:off x="2988073" y="6223185"/>
            <a:ext cx="2096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 smtClean="0"/>
              <a:t>Find examples at</a:t>
            </a:r>
          </a:p>
          <a:p>
            <a:r>
              <a:rPr lang="en-CA" sz="1400" dirty="0" smtClean="0">
                <a:hlinkClick r:id="rId3"/>
              </a:rPr>
              <a:t>toronto.ca/demographics</a:t>
            </a:r>
            <a:endParaRPr lang="en-CA" sz="1400" dirty="0"/>
          </a:p>
        </p:txBody>
      </p:sp>
      <p:pic>
        <p:nvPicPr>
          <p:cNvPr id="5" name="Picture 4" descr="This image shows the first page of a sample census Neighbourhood Profile produced by the City of Toronto." title="Neighbourhood Profile sample p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4291" y="874163"/>
            <a:ext cx="4079509" cy="530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326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NIA Profiles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pPr/>
              <a:t>26</a:t>
            </a:fld>
            <a:endParaRPr lang="en-CA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CA" dirty="0" smtClean="0"/>
              <a:t>Profiles of Neighbourhood Improvement Areas developed to illustrate local demographic trends, along with TSNS2020 Equity Score data.</a:t>
            </a:r>
          </a:p>
          <a:p>
            <a:r>
              <a:rPr lang="en-CA" dirty="0" smtClean="0"/>
              <a:t>Almost entirely charts of data with some smaller tables.</a:t>
            </a:r>
          </a:p>
          <a:p>
            <a:pPr lvl="1"/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2988073" y="6223185"/>
            <a:ext cx="2096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 smtClean="0"/>
              <a:t>Find examples at</a:t>
            </a:r>
          </a:p>
          <a:p>
            <a:r>
              <a:rPr lang="en-CA" sz="1400" dirty="0" smtClean="0">
                <a:hlinkClick r:id="rId3"/>
              </a:rPr>
              <a:t>toronto.ca/demographics</a:t>
            </a:r>
            <a:endParaRPr lang="en-CA" sz="1400" dirty="0"/>
          </a:p>
        </p:txBody>
      </p:sp>
      <p:pic>
        <p:nvPicPr>
          <p:cNvPr id="7" name="Picture 6" descr="This image shows the first page of a sample Neighbourhood Improvement Area Profile produced by the City of Toronto." title="Neighbourhood Improvement Area Profile sample p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5175" y="870725"/>
            <a:ext cx="4078625" cy="5306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854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Custom Area Profiles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pPr/>
              <a:t>27</a:t>
            </a:fld>
            <a:endParaRPr lang="en-CA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CA" dirty="0" smtClean="0"/>
              <a:t>Same format as the NIA profiles, but based on Census Tract level data customized to service boundaries. </a:t>
            </a:r>
          </a:p>
          <a:p>
            <a:r>
              <a:rPr lang="en-CA" dirty="0" smtClean="0"/>
              <a:t>Requires manual identification of census tracts, but process has been automated for some City service boundaries, such as libraries and recreation centres.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88073" y="6223185"/>
            <a:ext cx="32978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 smtClean="0"/>
              <a:t>Same format as NIA profiles, examples at</a:t>
            </a:r>
          </a:p>
          <a:p>
            <a:r>
              <a:rPr lang="en-CA" sz="1400" dirty="0" smtClean="0">
                <a:hlinkClick r:id="rId3"/>
              </a:rPr>
              <a:t>toronto.ca/demographics</a:t>
            </a:r>
            <a:endParaRPr lang="en-CA" sz="1400" dirty="0"/>
          </a:p>
        </p:txBody>
      </p:sp>
      <p:pic>
        <p:nvPicPr>
          <p:cNvPr id="3" name="Picture 2" descr="This image shows the first page of a sample Custom Area Profile produced by the City of Toronto." title="Custom Area Profile sample p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3339" y="870725"/>
            <a:ext cx="4090461" cy="5306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936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Potential: Population Profiles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28</a:t>
            </a:fld>
            <a:endParaRPr lang="en-CA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839788" y="1460500"/>
            <a:ext cx="9358312" cy="87550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CA" sz="2800" b="0" dirty="0" smtClean="0"/>
              <a:t>Looking at developing profiles of specific population groups using Community Data Program Target Group Profiles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Population living alone</a:t>
            </a:r>
          </a:p>
          <a:p>
            <a:r>
              <a:rPr lang="en-CA" dirty="0" smtClean="0"/>
              <a:t>Population age 0-17</a:t>
            </a:r>
          </a:p>
          <a:p>
            <a:r>
              <a:rPr lang="en-CA" dirty="0" smtClean="0"/>
              <a:t>Population age 65+</a:t>
            </a:r>
          </a:p>
          <a:p>
            <a:r>
              <a:rPr lang="en-CA" dirty="0" smtClean="0"/>
              <a:t>Population living in subsidized housing</a:t>
            </a:r>
          </a:p>
          <a:p>
            <a:r>
              <a:rPr lang="en-CA" dirty="0" smtClean="0"/>
              <a:t>Visible minority population</a:t>
            </a:r>
          </a:p>
          <a:p>
            <a:r>
              <a:rPr lang="en-CA" dirty="0" smtClean="0"/>
              <a:t>Female lone parents</a:t>
            </a:r>
          </a:p>
          <a:p>
            <a:r>
              <a:rPr lang="en-CA" dirty="0" smtClean="0"/>
              <a:t>Low income population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CA" dirty="0" smtClean="0"/>
              <a:t>Francophone population</a:t>
            </a:r>
          </a:p>
          <a:p>
            <a:r>
              <a:rPr lang="en-CA" dirty="0" smtClean="0"/>
              <a:t>Population with activity difficulties</a:t>
            </a:r>
          </a:p>
          <a:p>
            <a:r>
              <a:rPr lang="en-CA" dirty="0" smtClean="0"/>
              <a:t>Aboriginal identity population</a:t>
            </a:r>
          </a:p>
          <a:p>
            <a:r>
              <a:rPr lang="en-CA" dirty="0" smtClean="0"/>
              <a:t>Immigrants</a:t>
            </a:r>
          </a:p>
          <a:p>
            <a:r>
              <a:rPr lang="en-CA" dirty="0" smtClean="0"/>
              <a:t>Recent Immigrants</a:t>
            </a:r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2988073" y="6223185"/>
            <a:ext cx="54866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 smtClean="0"/>
              <a:t>This a new product idea:</a:t>
            </a:r>
          </a:p>
          <a:p>
            <a:r>
              <a:rPr lang="en-CA" sz="1400" dirty="0" smtClean="0"/>
              <a:t>What should it look like? Are there other populations we should cover?</a:t>
            </a:r>
          </a:p>
        </p:txBody>
      </p:sp>
    </p:spTree>
    <p:extLst>
      <p:ext uri="{BB962C8B-B14F-4D97-AF65-F5344CB8AC3E}">
        <p14:creationId xmlns:p14="http://schemas.microsoft.com/office/powerpoint/2010/main" val="244499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Wellbeing Toronto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pPr/>
              <a:t>29</a:t>
            </a:fld>
            <a:endParaRPr lang="en-CA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CA" dirty="0" smtClean="0"/>
              <a:t>Map visualization tool that provides statistics about community well-being across Toronto's neighbourhoods</a:t>
            </a:r>
          </a:p>
          <a:p>
            <a:r>
              <a:rPr lang="en-CA" dirty="0" smtClean="0"/>
              <a:t>Census data are available alongside other data sources. Raw data for most indicators can be exported to MS Excel or .csv formats.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88073" y="6223185"/>
            <a:ext cx="17349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 smtClean="0"/>
              <a:t>Find it online at</a:t>
            </a:r>
          </a:p>
          <a:p>
            <a:r>
              <a:rPr lang="en-CA" sz="1400" dirty="0" smtClean="0">
                <a:hlinkClick r:id="rId3"/>
              </a:rPr>
              <a:t>toronto.ca/wellbeing</a:t>
            </a:r>
            <a:endParaRPr lang="en-CA" sz="1400" dirty="0"/>
          </a:p>
        </p:txBody>
      </p:sp>
      <p:pic>
        <p:nvPicPr>
          <p:cNvPr id="7" name="Picture 6" descr="This image is a screen capture of the Wellbeing Toronto online mapping tool. " title="Wellbeing Toronto"/>
          <p:cNvPicPr>
            <a:picLocks noChangeAspect="1"/>
          </p:cNvPicPr>
          <p:nvPr/>
        </p:nvPicPr>
        <p:blipFill rotWithShape="1">
          <a:blip r:embed="rId4"/>
          <a:srcRect t="571"/>
          <a:stretch/>
        </p:blipFill>
        <p:spPr>
          <a:xfrm>
            <a:off x="6186995" y="870725"/>
            <a:ext cx="5152010" cy="5306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8947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Participant Workbooks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pPr/>
              <a:t>3</a:t>
            </a:fld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911715" cy="4351338"/>
          </a:xfrm>
        </p:spPr>
        <p:txBody>
          <a:bodyPr>
            <a:normAutofit/>
          </a:bodyPr>
          <a:lstStyle/>
          <a:p>
            <a:r>
              <a:rPr lang="en-CA" dirty="0" smtClean="0"/>
              <a:t>Total workbooks completed:</a:t>
            </a:r>
            <a:endParaRPr lang="en-CA" dirty="0"/>
          </a:p>
        </p:txBody>
      </p:sp>
      <p:pic>
        <p:nvPicPr>
          <p:cNvPr id="10" name="Picture 9" descr="This image depicts the cover page of the participant workbook distirbuted to participants at the community planning session." title="Participant workbook cover 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1556" y="1481366"/>
            <a:ext cx="3363204" cy="437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121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Toronto Social Atlas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pPr/>
              <a:t>30</a:t>
            </a:fld>
            <a:endParaRPr lang="en-CA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CA" dirty="0" smtClean="0"/>
              <a:t>An atlas of social demographic data for the City of Toronto.</a:t>
            </a:r>
          </a:p>
          <a:p>
            <a:r>
              <a:rPr lang="en-CA" dirty="0" smtClean="0"/>
              <a:t>Moving from static .pdf files to interactive online format.</a:t>
            </a:r>
          </a:p>
          <a:p>
            <a:r>
              <a:rPr lang="en-CA" dirty="0"/>
              <a:t>C</a:t>
            </a:r>
            <a:r>
              <a:rPr lang="en-CA" dirty="0" smtClean="0"/>
              <a:t>ould include much more specific data, such as individual languages, ethnic origins, and visible minority groups.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88073" y="6223185"/>
            <a:ext cx="21797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 smtClean="0"/>
              <a:t>Find it online at</a:t>
            </a:r>
          </a:p>
          <a:p>
            <a:r>
              <a:rPr lang="en-CA" sz="1400" dirty="0" smtClean="0">
                <a:hlinkClick r:id="rId3"/>
              </a:rPr>
              <a:t>toronto.ca/demographics</a:t>
            </a:r>
            <a:endParaRPr lang="en-CA" sz="1400" dirty="0"/>
          </a:p>
        </p:txBody>
      </p:sp>
      <p:pic>
        <p:nvPicPr>
          <p:cNvPr id="8" name="Picture 7" descr="This image shows a sample page from Toronto's social atlas. It is a choropleth map showing Census Tract level data for the Toronto Census Metropolitan Area." title="Toronto Social Atlas sample p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7027" y="820044"/>
            <a:ext cx="4116773" cy="5356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687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Custom Analysis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pPr/>
              <a:t>31</a:t>
            </a:fld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6329362" cy="4351338"/>
          </a:xfrm>
        </p:spPr>
        <p:txBody>
          <a:bodyPr>
            <a:noAutofit/>
          </a:bodyPr>
          <a:lstStyle/>
          <a:p>
            <a:r>
              <a:rPr lang="en-CA" dirty="0" err="1" smtClean="0"/>
              <a:t>Crosstabulated</a:t>
            </a:r>
            <a:r>
              <a:rPr lang="en-CA" dirty="0" smtClean="0"/>
              <a:t> tables acquired through the Community Data Program make it possible to examine relationships for specific groups. For example:</a:t>
            </a:r>
          </a:p>
          <a:p>
            <a:pPr lvl="1"/>
            <a:r>
              <a:rPr lang="en-CA" dirty="0" smtClean="0"/>
              <a:t>How does affordability change with       age for renters? </a:t>
            </a:r>
            <a:r>
              <a:rPr lang="en-CA" i="1" dirty="0" smtClean="0"/>
              <a:t>or </a:t>
            </a:r>
          </a:p>
          <a:p>
            <a:pPr lvl="1"/>
            <a:r>
              <a:rPr lang="en-CA" dirty="0" smtClean="0"/>
              <a:t>How does low income among youth      vary with visible minority and immigration status across Toronto neighbourhoods? </a:t>
            </a:r>
            <a:r>
              <a:rPr lang="en-CA" i="1" dirty="0" smtClean="0"/>
              <a:t>or</a:t>
            </a:r>
          </a:p>
          <a:p>
            <a:pPr lvl="1"/>
            <a:r>
              <a:rPr lang="en-CA" dirty="0" smtClean="0"/>
              <a:t>Where do older adults of different ethnicities live in the city?</a:t>
            </a:r>
            <a:endParaRPr lang="en-CA" dirty="0"/>
          </a:p>
        </p:txBody>
      </p:sp>
      <p:sp>
        <p:nvSpPr>
          <p:cNvPr id="9" name="TextBox 8"/>
          <p:cNvSpPr txBox="1"/>
          <p:nvPr/>
        </p:nvSpPr>
        <p:spPr>
          <a:xfrm>
            <a:off x="2988073" y="6223185"/>
            <a:ext cx="3270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 smtClean="0"/>
              <a:t>Some examples are on the </a:t>
            </a:r>
            <a:r>
              <a:rPr lang="en-CA" sz="1400" b="1" i="1" dirty="0" smtClean="0"/>
              <a:t>Statistics and</a:t>
            </a:r>
          </a:p>
          <a:p>
            <a:r>
              <a:rPr lang="en-CA" sz="1400" b="1" i="1" dirty="0" smtClean="0"/>
              <a:t>Data</a:t>
            </a:r>
            <a:r>
              <a:rPr lang="en-CA" sz="1400" b="1" dirty="0" smtClean="0"/>
              <a:t> </a:t>
            </a:r>
            <a:r>
              <a:rPr lang="en-CA" sz="1400" dirty="0" smtClean="0"/>
              <a:t>sidebar at </a:t>
            </a:r>
            <a:r>
              <a:rPr lang="en-CA" sz="1400" dirty="0" smtClean="0">
                <a:hlinkClick r:id="rId3"/>
              </a:rPr>
              <a:t>toronto.ca/seniors</a:t>
            </a:r>
            <a:endParaRPr lang="en-CA" sz="1400" dirty="0"/>
          </a:p>
        </p:txBody>
      </p:sp>
      <p:pic>
        <p:nvPicPr>
          <p:cNvPr id="8" name="Picture 7" descr="This image shows an example of crosstabulated data from the Community Data Program by displaying a chart of housing affordability for tenant households by age group of the primary household maintainer." title="Unaffordability for tenants char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3800" y="767178"/>
            <a:ext cx="2880000" cy="2153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This image shows an example of crosstabulated data from the Community Data Program by displaying a map of neighbourhoods in Toronto. Each neighbourhood contains a bar chart showing low income rates among visible minority and non-VM youth, and immigrant and non-immigrant youth." title="Low Income among racialized and immigrant youth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562" y="2359343"/>
            <a:ext cx="2880000" cy="2225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This image shows an example of crosstabulated data from the Community Data Program by displaying a dot density map of where people age 65 and older of Filipino ethnicity reside in Toronto." title="Filipino seniors dot density ma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3800" y="4023748"/>
            <a:ext cx="2880000" cy="2153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853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is image is a screen capture of the Wellbeing Toronto online mapping tool. " title="Wellbeing Toronto sample 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577" y="2091854"/>
            <a:ext cx="4099969" cy="30224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Demographic Information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32</a:t>
            </a:fld>
            <a:endParaRPr lang="en-CA"/>
          </a:p>
        </p:txBody>
      </p:sp>
      <p:pic>
        <p:nvPicPr>
          <p:cNvPr id="6" name="Content Placeholder 3" descr="This image displays the wordmark for the Wellbeing Toronto online mapping tool. " title="Wellbeing wordmar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577" y="5184122"/>
            <a:ext cx="3171825" cy="457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28110" y="1471022"/>
            <a:ext cx="2925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dirty="0">
                <a:cs typeface="Arial" panose="020B0604020202020204" pitchFamily="34" charset="0"/>
              </a:rPr>
              <a:t>toronto.ca/</a:t>
            </a:r>
            <a:r>
              <a:rPr lang="en-CA" sz="2400" dirty="0">
                <a:solidFill>
                  <a:srgbClr val="0070C0"/>
                </a:solidFill>
                <a:cs typeface="Arial" panose="020B0604020202020204" pitchFamily="34" charset="0"/>
              </a:rPr>
              <a:t>wellbeing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8200" y="5623905"/>
            <a:ext cx="468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>
                <a:cs typeface="Arial" panose="020B0604020202020204" pitchFamily="34" charset="0"/>
              </a:rPr>
              <a:t>An interactive mapping tool for Toronto’s neighbourhoods.</a:t>
            </a:r>
          </a:p>
        </p:txBody>
      </p:sp>
      <p:pic>
        <p:nvPicPr>
          <p:cNvPr id="10" name="Picture 9" descr="This image displays a screen shot of the City of Toronto's Demographics Portal." title="Demographics Portal sample 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900" y="2033793"/>
            <a:ext cx="3885069" cy="30805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166098" y="1459855"/>
            <a:ext cx="35750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dirty="0">
                <a:cs typeface="Arial" panose="020B0604020202020204" pitchFamily="34" charset="0"/>
              </a:rPr>
              <a:t>toronto.ca/</a:t>
            </a:r>
            <a:r>
              <a:rPr lang="en-CA" sz="2400" dirty="0">
                <a:solidFill>
                  <a:srgbClr val="0070C0"/>
                </a:solidFill>
                <a:cs typeface="Arial" panose="020B0604020202020204" pitchFamily="34" charset="0"/>
              </a:rPr>
              <a:t>demographics</a:t>
            </a:r>
          </a:p>
        </p:txBody>
      </p:sp>
      <p:pic>
        <p:nvPicPr>
          <p:cNvPr id="13" name="Picture 12" descr="This image shows the first page of a sample census Ward Profile produced by the City Planning division of the City of Toronto." title="Ward Profile sample 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5897" y="3445355"/>
            <a:ext cx="1642082" cy="21785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7640546" y="5670072"/>
            <a:ext cx="36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400" dirty="0">
                <a:cs typeface="Arial" panose="020B0604020202020204" pitchFamily="34" charset="0"/>
              </a:rPr>
              <a:t>A portal for Toronto’s demographic data, including w</a:t>
            </a:r>
            <a:r>
              <a:rPr lang="en-CA" sz="1400" dirty="0" smtClean="0">
                <a:cs typeface="Arial" panose="020B0604020202020204" pitchFamily="34" charset="0"/>
              </a:rPr>
              <a:t>ard </a:t>
            </a:r>
            <a:r>
              <a:rPr lang="en-CA" sz="1400" dirty="0">
                <a:cs typeface="Arial" panose="020B0604020202020204" pitchFamily="34" charset="0"/>
              </a:rPr>
              <a:t>&amp; </a:t>
            </a:r>
            <a:r>
              <a:rPr lang="en-CA" sz="1400" dirty="0" smtClean="0">
                <a:cs typeface="Arial" panose="020B0604020202020204" pitchFamily="34" charset="0"/>
              </a:rPr>
              <a:t>neighbourhood </a:t>
            </a:r>
            <a:r>
              <a:rPr lang="en-CA" sz="1400" dirty="0">
                <a:cs typeface="Arial" panose="020B0604020202020204" pitchFamily="34" charset="0"/>
              </a:rPr>
              <a:t>profiles.</a:t>
            </a:r>
          </a:p>
        </p:txBody>
      </p:sp>
      <p:pic>
        <p:nvPicPr>
          <p:cNvPr id="16" name="Picture 15" descr="This image shows the first page of a sample census Neighbourhood Profile produced by the City of Toronto." title="Neighbourhood Profile sample 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91457" y="3445905"/>
            <a:ext cx="1672592" cy="217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088764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Contact Information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344150" cy="435133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CA" dirty="0" smtClean="0"/>
              <a:t>Harvey Low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CA" dirty="0" smtClean="0"/>
              <a:t>Manager, Social Research &amp; Information Management,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CA" dirty="0"/>
              <a:t>Social Policy, Analysis &amp; </a:t>
            </a:r>
            <a:r>
              <a:rPr lang="en-CA" dirty="0" smtClean="0"/>
              <a:t>Research Section,</a:t>
            </a:r>
            <a:endParaRPr lang="en-CA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CA" dirty="0" smtClean="0"/>
              <a:t>Social Development, Finance &amp; Administration Division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CA" dirty="0"/>
              <a:t>p</a:t>
            </a:r>
            <a:r>
              <a:rPr lang="en-CA" dirty="0" smtClean="0"/>
              <a:t>hone: 416-392-8660  email: </a:t>
            </a:r>
            <a:r>
              <a:rPr lang="en-CA" dirty="0" smtClean="0">
                <a:hlinkClick r:id="rId3"/>
              </a:rPr>
              <a:t>harvey.low@toronto.ca</a:t>
            </a:r>
            <a:endParaRPr lang="en-CA" dirty="0" smtClean="0"/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CA" b="1" dirty="0" smtClean="0"/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CA" dirty="0" smtClean="0"/>
              <a:t>General inquiries email </a:t>
            </a:r>
            <a:r>
              <a:rPr lang="en-CA" dirty="0" smtClean="0">
                <a:hlinkClick r:id="rId4"/>
              </a:rPr>
              <a:t>spar@toronto.ca</a:t>
            </a:r>
            <a:endParaRPr lang="en-CA" dirty="0" smtClean="0"/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CA" dirty="0"/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CA" sz="2000" dirty="0" smtClean="0">
                <a:hlinkClick r:id="rId5"/>
              </a:rPr>
              <a:t>www.toronto.ca/wellbeing</a:t>
            </a:r>
            <a:r>
              <a:rPr lang="en-CA" sz="2000" dirty="0" smtClean="0"/>
              <a:t> ● </a:t>
            </a:r>
            <a:r>
              <a:rPr lang="en-CA" sz="2000" dirty="0" smtClean="0">
                <a:hlinkClick r:id="rId6"/>
              </a:rPr>
              <a:t>www.toronto.ca/demographics</a:t>
            </a:r>
            <a:r>
              <a:rPr lang="en-CA" sz="2000" dirty="0" smtClean="0"/>
              <a:t> ● </a:t>
            </a:r>
            <a:r>
              <a:rPr lang="en-CA" sz="2000" dirty="0" smtClean="0">
                <a:hlinkClick r:id="rId7"/>
              </a:rPr>
              <a:t>www.toronto.ca/sdfa</a:t>
            </a:r>
            <a:endParaRPr lang="en-CA" sz="2000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7940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838199" y="365125"/>
            <a:ext cx="7172325" cy="1325563"/>
          </a:xfrm>
        </p:spPr>
        <p:txBody>
          <a:bodyPr/>
          <a:lstStyle/>
          <a:p>
            <a:r>
              <a:rPr lang="en-CA" dirty="0" smtClean="0"/>
              <a:t>Knowledge of Census data</a:t>
            </a:r>
            <a:endParaRPr lang="en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838200" y="1825625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4</a:t>
            </a:fld>
            <a:endParaRPr lang="en-CA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7087" y="1517693"/>
            <a:ext cx="4131826" cy="4458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75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Capacity to use Census and other quantitative data</a:t>
            </a:r>
            <a:endParaRPr lang="en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838200" y="1825625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ontent Placeholder 2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6614160" y="3107214"/>
          <a:ext cx="4739640" cy="14833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69820"/>
                <a:gridCol w="2369820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CA" dirty="0" smtClean="0"/>
                        <a:t>Comparison with CDP Member Capacity Scale</a:t>
                      </a:r>
                      <a:endParaRPr lang="en-C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Modest Capacity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50+% of CDP users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Medium</a:t>
                      </a:r>
                      <a:r>
                        <a:rPr lang="en-CA" baseline="0" dirty="0" smtClean="0"/>
                        <a:t> Capacity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20-25% of CDP users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High Capacity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10-15%</a:t>
                      </a:r>
                      <a:r>
                        <a:rPr lang="en-CA" baseline="0" dirty="0" smtClean="0"/>
                        <a:t> of CDP users</a:t>
                      </a:r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4166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How important is it to you to have data at the following levels of geography?</a:t>
            </a:r>
            <a:endParaRPr lang="en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8001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Census Data: What’s Important to You?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614863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Population and dwellings; </a:t>
            </a:r>
            <a:br>
              <a:rPr lang="en-CA" dirty="0" smtClean="0"/>
            </a:br>
            <a:r>
              <a:rPr lang="en-CA" dirty="0" smtClean="0"/>
              <a:t>Age and sex and type of dwelling</a:t>
            </a:r>
            <a:endParaRPr lang="en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3783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Marital status, families and households</a:t>
            </a:r>
            <a:endParaRPr lang="en-CA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C3A69-7687-440E-AD28-F5E6C93300B9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6278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BD6BB48-070B-4CC9-AD4A-BF0C32D9D8F2}" vid="{9F10E784-2B32-4F5D-BE25-6DFE5138A25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6437</TotalTime>
  <Words>820</Words>
  <Application>Microsoft Office PowerPoint</Application>
  <PresentationFormat>Widescreen</PresentationFormat>
  <Paragraphs>207</Paragraphs>
  <Slides>33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Calibri</vt:lpstr>
      <vt:lpstr>Franklin Gothic Book</vt:lpstr>
      <vt:lpstr>Franklin Gothic Medium</vt:lpstr>
      <vt:lpstr>Office Theme</vt:lpstr>
      <vt:lpstr>         Follow-up Report</vt:lpstr>
      <vt:lpstr>         Community Data Program</vt:lpstr>
      <vt:lpstr>Participant Workbooks</vt:lpstr>
      <vt:lpstr>Knowledge of Census data</vt:lpstr>
      <vt:lpstr>Capacity to use Census and other quantitative data</vt:lpstr>
      <vt:lpstr>How important is it to you to have data at the following levels of geography?</vt:lpstr>
      <vt:lpstr>Census Data: What’s Important to You?</vt:lpstr>
      <vt:lpstr>Population and dwellings;  Age and sex and type of dwelling</vt:lpstr>
      <vt:lpstr>Marital status, families and households</vt:lpstr>
      <vt:lpstr>Languages</vt:lpstr>
      <vt:lpstr>Income</vt:lpstr>
      <vt:lpstr>Representing Income</vt:lpstr>
      <vt:lpstr>Immigration and ethnocultural diversity</vt:lpstr>
      <vt:lpstr>Housing</vt:lpstr>
      <vt:lpstr>Housing (Core Housing Need)</vt:lpstr>
      <vt:lpstr>Aboriginal peoples</vt:lpstr>
      <vt:lpstr>Education</vt:lpstr>
      <vt:lpstr>Labour</vt:lpstr>
      <vt:lpstr>Journey to work;  Mobility and migration</vt:lpstr>
      <vt:lpstr>Activity Limitations</vt:lpstr>
      <vt:lpstr>Other Census Questions</vt:lpstr>
      <vt:lpstr>How important to you are the following data considerations / data products?</vt:lpstr>
      <vt:lpstr>Census data points rated  “most important to me/my work”</vt:lpstr>
      <vt:lpstr>Census Backgrounders</vt:lpstr>
      <vt:lpstr>Neighbourhood Profiles</vt:lpstr>
      <vt:lpstr>NIA Profiles</vt:lpstr>
      <vt:lpstr>Custom Area Profiles</vt:lpstr>
      <vt:lpstr>Potential: Population Profiles</vt:lpstr>
      <vt:lpstr>Wellbeing Toronto</vt:lpstr>
      <vt:lpstr>Toronto Social Atlas</vt:lpstr>
      <vt:lpstr>Custom Analysis</vt:lpstr>
      <vt:lpstr>Demographic Information</vt:lpstr>
      <vt:lpstr>Contact Information</vt:lpstr>
    </vt:vector>
  </TitlesOfParts>
  <Company>City of Toronto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Wayne Chu</dc:creator>
  <cp:lastModifiedBy>Heath Priston</cp:lastModifiedBy>
  <cp:revision>425</cp:revision>
  <dcterms:created xsi:type="dcterms:W3CDTF">2016-04-26T18:57:55Z</dcterms:created>
  <dcterms:modified xsi:type="dcterms:W3CDTF">2017-11-10T21:14:22Z</dcterms:modified>
</cp:coreProperties>
</file>