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56" r:id="rId5"/>
    <p:sldId id="342" r:id="rId6"/>
    <p:sldId id="357" r:id="rId7"/>
    <p:sldId id="326" r:id="rId8"/>
    <p:sldId id="358" r:id="rId9"/>
    <p:sldId id="327" r:id="rId10"/>
    <p:sldId id="328" r:id="rId11"/>
    <p:sldId id="322" r:id="rId12"/>
    <p:sldId id="352" r:id="rId13"/>
    <p:sldId id="349" r:id="rId14"/>
    <p:sldId id="359" r:id="rId15"/>
    <p:sldId id="361" r:id="rId16"/>
    <p:sldId id="360" r:id="rId17"/>
  </p:sldIdLst>
  <p:sldSz cx="9144000" cy="6858000" type="screen4x3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>
          <p15:clr>
            <a:srgbClr val="A4A3A4"/>
          </p15:clr>
        </p15:guide>
        <p15:guide id="2" pos="221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3B0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85833" autoAdjust="0"/>
  </p:normalViewPr>
  <p:slideViewPr>
    <p:cSldViewPr snapToGrid="0" snapToObjects="1">
      <p:cViewPr varScale="1">
        <p:scale>
          <a:sx n="60" d="100"/>
          <a:sy n="60" d="100"/>
        </p:scale>
        <p:origin x="78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0" d="100"/>
          <a:sy n="80" d="100"/>
        </p:scale>
        <p:origin x="-3138" y="-102"/>
      </p:cViewPr>
      <p:guideLst>
        <p:guide orient="horz" pos="2932"/>
        <p:guide pos="221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275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2CC408-F08D-4053-93D5-D4FB77D95F87}" type="datetimeFigureOut">
              <a:rPr lang="en-US" smtClean="0"/>
              <a:pPr/>
              <a:t>4/26/2017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275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5AE90C-7A4C-4F07-BEF1-718A5A7442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03807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C8F8BA01-FDB4-FB4A-80A9-9BC4545C4793}" type="datetimeFigureOut">
              <a:rPr lang="en-US" smtClean="0"/>
              <a:pPr/>
              <a:t>4/26/2017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D5DD5F5B-7ECA-CA4E-AE17-F2E3A589752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568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/>
          </a:p>
          <a:p>
            <a:endParaRPr lang="en-US" baseline="0" dirty="0">
              <a:solidFill>
                <a:srgbClr val="FFFF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D5F5B-7ECA-CA4E-AE17-F2E3A5897520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8362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marL="457200" indent="-457200" algn="l">
              <a:buFont typeface="+mj-lt"/>
              <a:buAutoNum type="arabicPeriod"/>
            </a:pPr>
            <a:endParaRPr lang="en-CA" sz="1200" dirty="0">
              <a:solidFill>
                <a:schemeClr val="tx1"/>
              </a:solidFill>
              <a:latin typeface="Avenir LT Std 55 Roman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CA" sz="1200" dirty="0">
              <a:solidFill>
                <a:schemeClr val="tx1"/>
              </a:solidFill>
              <a:latin typeface="Avenir LT Std 55 Roman" pitchFamily="34" charset="0"/>
            </a:endParaRPr>
          </a:p>
          <a:p>
            <a:endParaRPr lang="en-US" baseline="0" dirty="0">
              <a:ea typeface="ＭＳ Ｐゴシック" pitchFamily="34" charset="-128"/>
              <a:cs typeface="Geneva" charset="0"/>
            </a:endParaRP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E476D3B-3F68-40C7-A2D5-67EC99A5C671}" type="slidenum">
              <a:rPr lang="en-CA" smtClean="0"/>
              <a:pPr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52170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70000" y="190500"/>
            <a:ext cx="3868738" cy="29003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249381" y="3313216"/>
            <a:ext cx="6772093" cy="5994267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endParaRPr lang="en-US" sz="1500" u="none" baseline="0" dirty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en-US" sz="1500" baseline="0" dirty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en-US" sz="1500" baseline="0" dirty="0">
              <a:latin typeface="Arial" pitchFamily="34" charset="0"/>
              <a:cs typeface="Arial" pitchFamily="34" charset="0"/>
            </a:endParaRPr>
          </a:p>
          <a:p>
            <a:endParaRPr lang="en-US" baseline="0" dirty="0">
              <a:solidFill>
                <a:srgbClr val="FFFF00"/>
              </a:solidFill>
            </a:endParaRPr>
          </a:p>
          <a:p>
            <a:endParaRPr lang="en-US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D5F5B-7ECA-CA4E-AE17-F2E3A5897520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4181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90005" y="4421823"/>
            <a:ext cx="6638307" cy="4189095"/>
          </a:xfrm>
        </p:spPr>
        <p:txBody>
          <a:bodyPr>
            <a:normAutofit/>
          </a:bodyPr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D5F5B-7ECA-CA4E-AE17-F2E3A5897520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6915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D5F5B-7ECA-CA4E-AE17-F2E3A5897520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87119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70000" y="190500"/>
            <a:ext cx="3868738" cy="29003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249381" y="3313216"/>
            <a:ext cx="6772093" cy="5994267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endParaRPr lang="en-US" sz="1500" baseline="0" dirty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en-US" sz="1500" baseline="0" dirty="0">
              <a:latin typeface="Arial" pitchFamily="34" charset="0"/>
              <a:cs typeface="Arial" pitchFamily="34" charset="0"/>
            </a:endParaRPr>
          </a:p>
          <a:p>
            <a:endParaRPr lang="en-US" baseline="0" dirty="0">
              <a:solidFill>
                <a:srgbClr val="FFFF00"/>
              </a:solidFill>
            </a:endParaRPr>
          </a:p>
          <a:p>
            <a:endParaRPr lang="en-US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D5F5B-7ECA-CA4E-AE17-F2E3A5897520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65543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70000" y="190500"/>
            <a:ext cx="3868738" cy="29003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249381" y="3313216"/>
            <a:ext cx="6772093" cy="5994267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endParaRPr lang="en-US" sz="1500" u="none" baseline="0" dirty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en-US" sz="1500" baseline="0" dirty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en-US" sz="1500" baseline="0" dirty="0">
              <a:latin typeface="Arial" pitchFamily="34" charset="0"/>
              <a:cs typeface="Arial" pitchFamily="34" charset="0"/>
            </a:endParaRPr>
          </a:p>
          <a:p>
            <a:endParaRPr lang="en-US" baseline="0" dirty="0">
              <a:solidFill>
                <a:srgbClr val="FFFF00"/>
              </a:solidFill>
            </a:endParaRPr>
          </a:p>
          <a:p>
            <a:endParaRPr lang="en-US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D5F5B-7ECA-CA4E-AE17-F2E3A589752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4563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17638" y="211138"/>
            <a:ext cx="4041775" cy="30305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285008" y="3431969"/>
            <a:ext cx="6578930" cy="5178949"/>
          </a:xfrm>
        </p:spPr>
        <p:txBody>
          <a:bodyPr>
            <a:normAutofit/>
          </a:bodyPr>
          <a:lstStyle/>
          <a:p>
            <a:pPr lvl="0"/>
            <a:endParaRPr lang="en-US" sz="1400" kern="1200" dirty="0">
              <a:solidFill>
                <a:schemeClr val="tx1"/>
              </a:solidFill>
              <a:latin typeface="Arial" pitchFamily="34" charset="0"/>
              <a:ea typeface="Geneva" charset="-128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06804-76BC-47E4-AB19-DBFBAF13F587}" type="slidenum">
              <a:rPr lang="en-CA" smtClean="0"/>
              <a:pPr/>
              <a:t>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242580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70000" y="190500"/>
            <a:ext cx="3868738" cy="29003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249381" y="3313216"/>
            <a:ext cx="6772093" cy="5994267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endParaRPr lang="en-US" sz="1500" baseline="0" dirty="0">
              <a:latin typeface="Arial" pitchFamily="34" charset="0"/>
              <a:cs typeface="Arial" pitchFamily="34" charset="0"/>
            </a:endParaRPr>
          </a:p>
          <a:p>
            <a:endParaRPr lang="en-US" baseline="0" dirty="0">
              <a:solidFill>
                <a:srgbClr val="FFFF00"/>
              </a:solidFill>
            </a:endParaRPr>
          </a:p>
          <a:p>
            <a:endParaRPr lang="en-US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D5F5B-7ECA-CA4E-AE17-F2E3A589752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0686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endParaRPr lang="en-CA" sz="1400" kern="1200" dirty="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endParaRPr>
          </a:p>
          <a:p>
            <a:pPr>
              <a:buFont typeface="Arial" pitchFamily="34" charset="0"/>
              <a:buNone/>
            </a:pPr>
            <a:endParaRPr lang="en-CA" sz="1400" kern="1200" baseline="0" dirty="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endParaRPr>
          </a:p>
          <a:p>
            <a:endParaRPr lang="en-US" sz="1400" dirty="0">
              <a:ea typeface="ＭＳ Ｐゴシック" pitchFamily="34" charset="-128"/>
              <a:cs typeface="Geneva" charset="0"/>
            </a:endParaRPr>
          </a:p>
          <a:p>
            <a:endParaRPr lang="en-US" sz="1400" baseline="0" dirty="0">
              <a:ea typeface="ＭＳ Ｐゴシック" pitchFamily="34" charset="-128"/>
              <a:cs typeface="Geneva" charset="0"/>
            </a:endParaRPr>
          </a:p>
          <a:p>
            <a:pPr>
              <a:buFont typeface="Arial" pitchFamily="34" charset="0"/>
              <a:buNone/>
            </a:pPr>
            <a:endParaRPr lang="en-CA" sz="1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D5F5B-7ECA-CA4E-AE17-F2E3A5897520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1029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baseline="0" dirty="0">
              <a:ea typeface="ＭＳ Ｐゴシック" pitchFamily="34" charset="-128"/>
              <a:cs typeface="Geneva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D5F5B-7ECA-CA4E-AE17-F2E3A5897520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0326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24050" y="377825"/>
            <a:ext cx="3262313" cy="2446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261257" y="3040083"/>
            <a:ext cx="6483927" cy="5961413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endParaRPr lang="en-US" sz="1300" u="none" baseline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D5F5B-7ECA-CA4E-AE17-F2E3A5897520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8474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>
              <a:ea typeface="ＭＳ Ｐゴシック" pitchFamily="34" charset="-128"/>
              <a:cs typeface="Geneva" charset="0"/>
            </a:endParaRP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D5F5B-7ECA-CA4E-AE17-F2E3A5897520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792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B4AC-9A9B-3E4D-A7A2-7AA1DDFBEB2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B4AC-9A9B-3E4D-A7A2-7AA1DDFBEB2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B4AC-9A9B-3E4D-A7A2-7AA1DDFBEB2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d - tagline header  - title with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7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229600" cy="1143000"/>
          </a:xfrm>
          <a:prstGeom prst="rect">
            <a:avLst/>
          </a:prstGeom>
        </p:spPr>
        <p:txBody>
          <a:bodyPr vert="horz" lIns="91431" tIns="45715" rIns="91431" bIns="45715" rtlCol="0" anchor="ctr">
            <a:normAutofit/>
          </a:bodyPr>
          <a:lstStyle>
            <a:lvl1pPr>
              <a:defRPr>
                <a:latin typeface="Avenir LT Std 55 Roman" pitchFamily="34" charset="0"/>
              </a:defRPr>
            </a:lvl1pPr>
          </a:lstStyle>
          <a:p>
            <a:r>
              <a:rPr lang="en-US" dirty="0"/>
              <a:t>Header Title</a:t>
            </a:r>
            <a:endParaRPr lang="en-CA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68313" y="2708276"/>
            <a:ext cx="8280400" cy="3600450"/>
          </a:xfrm>
          <a:prstGeom prst="rect">
            <a:avLst/>
          </a:prstGeom>
        </p:spPr>
        <p:txBody>
          <a:bodyPr lIns="91431" tIns="45715" rIns="91431" bIns="45715"/>
          <a:lstStyle>
            <a:lvl1pPr marL="0" indent="0" algn="l">
              <a:buNone/>
              <a:defRPr>
                <a:latin typeface="Avenir LT Std 55 Roman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732589" y="6308725"/>
            <a:ext cx="2016125" cy="360363"/>
          </a:xfrm>
          <a:prstGeom prst="rect">
            <a:avLst/>
          </a:prstGeom>
        </p:spPr>
        <p:txBody>
          <a:bodyPr lIns="91431" tIns="45715" rIns="91431" bIns="45715"/>
          <a:lstStyle>
            <a:lvl1pPr algn="r">
              <a:buNone/>
              <a:defRPr sz="1400">
                <a:latin typeface="Avenir LT Std 55 Roman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d - tagline header  - title with bullets and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7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229600" cy="1143000"/>
          </a:xfrm>
          <a:prstGeom prst="rect">
            <a:avLst/>
          </a:prstGeom>
        </p:spPr>
        <p:txBody>
          <a:bodyPr vert="horz" lIns="91431" tIns="45715" rIns="91431" bIns="45715" rtlCol="0" anchor="ctr">
            <a:normAutofit/>
          </a:bodyPr>
          <a:lstStyle>
            <a:lvl1pPr>
              <a:defRPr>
                <a:latin typeface="Avenir LT Std 55 Roman" pitchFamily="34" charset="0"/>
              </a:defRPr>
            </a:lvl1pPr>
          </a:lstStyle>
          <a:p>
            <a:r>
              <a:rPr lang="en-US" dirty="0"/>
              <a:t>Header Title</a:t>
            </a:r>
            <a:endParaRPr lang="en-CA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5292725" y="2708921"/>
            <a:ext cx="3455988" cy="3599805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buNone/>
              <a:defRPr>
                <a:latin typeface="Avenir LT Std 55 Roman" pitchFamily="34" charset="0"/>
              </a:defRPr>
            </a:lvl1pPr>
          </a:lstStyle>
          <a:p>
            <a:pPr lvl="0"/>
            <a:r>
              <a:rPr lang="en-US" noProof="0" dirty="0"/>
              <a:t>Click icon to add picture</a:t>
            </a:r>
            <a:endParaRPr lang="en-CA" noProof="0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68314" y="2708276"/>
            <a:ext cx="4103687" cy="3600450"/>
          </a:xfrm>
          <a:prstGeom prst="rect">
            <a:avLst/>
          </a:prstGeom>
        </p:spPr>
        <p:txBody>
          <a:bodyPr lIns="91431" tIns="45715" rIns="91431" bIns="45715"/>
          <a:lstStyle>
            <a:lvl1pPr>
              <a:buClr>
                <a:schemeClr val="bg2"/>
              </a:buClr>
              <a:defRPr>
                <a:latin typeface="Avenir LT Std 55 Roman" pitchFamily="34" charset="0"/>
              </a:defRPr>
            </a:lvl1pPr>
            <a:lvl2pPr>
              <a:buClr>
                <a:schemeClr val="bg2"/>
              </a:buClr>
              <a:defRPr sz="2000">
                <a:latin typeface="Avenir LT Std 55 Roman" pitchFamily="34" charset="0"/>
              </a:defRPr>
            </a:lvl2pPr>
            <a:lvl3pPr>
              <a:buClr>
                <a:schemeClr val="bg2"/>
              </a:buClr>
              <a:defRPr sz="1400">
                <a:latin typeface="Avenir LT Std 55 Roman" pitchFamily="34" charset="0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732589" y="6308725"/>
            <a:ext cx="2016125" cy="360363"/>
          </a:xfrm>
          <a:prstGeom prst="rect">
            <a:avLst/>
          </a:prstGeom>
        </p:spPr>
        <p:txBody>
          <a:bodyPr lIns="91431" tIns="45715" rIns="91431" bIns="45715"/>
          <a:lstStyle>
            <a:lvl1pPr algn="r">
              <a:buNone/>
              <a:defRPr sz="1400">
                <a:latin typeface="Avenir LT Std 55 Roman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B4AC-9A9B-3E4D-A7A2-7AA1DDFBEB2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B4AC-9A9B-3E4D-A7A2-7AA1DDFBEB2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B4AC-9A9B-3E4D-A7A2-7AA1DDFBEB2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B4AC-9A9B-3E4D-A7A2-7AA1DDFBEB2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B4AC-9A9B-3E4D-A7A2-7AA1DDFBEB2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B4AC-9A9B-3E4D-A7A2-7AA1DDFBEB2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B4AC-9A9B-3E4D-A7A2-7AA1DDFBEB2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B4AC-9A9B-3E4D-A7A2-7AA1DDFBEB2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BB4AC-9A9B-3E4D-A7A2-7AA1DDFBEB2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3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2015_UWTYR_PPT_Cov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55396"/>
            <a:ext cx="9144000" cy="3736848"/>
          </a:xfrm>
          <a:prstGeom prst="rect">
            <a:avLst/>
          </a:prstGeom>
        </p:spPr>
      </p:pic>
      <p:pic>
        <p:nvPicPr>
          <p:cNvPr id="12" name="Picture 11" descr="UWTYR_Log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381000"/>
            <a:ext cx="1981200" cy="1264194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428625" y="1645194"/>
            <a:ext cx="7848600" cy="2450556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Avenir LT Std 85 Heavy"/>
                <a:cs typeface="Avenir LT Std 85 Heavy"/>
              </a:rPr>
              <a:t>How to use evidence from census and other data sources to tell your change story?</a:t>
            </a:r>
            <a:br>
              <a:rPr lang="en-US" sz="2800" b="1" dirty="0">
                <a:solidFill>
                  <a:schemeClr val="bg1"/>
                </a:solidFill>
                <a:latin typeface="Avenir LT Std 85 Heavy"/>
                <a:cs typeface="Avenir LT Std 85 Heavy"/>
              </a:rPr>
            </a:br>
            <a:r>
              <a:rPr lang="en-US" sz="2400" dirty="0">
                <a:solidFill>
                  <a:schemeClr val="bg1"/>
                </a:solidFill>
                <a:latin typeface="Avenir LT Std 85 Heavy"/>
                <a:cs typeface="Avenir LT Std 85 Heavy"/>
              </a:rPr>
              <a:t/>
            </a:r>
            <a:br>
              <a:rPr lang="en-US" sz="2400" dirty="0">
                <a:solidFill>
                  <a:schemeClr val="bg1"/>
                </a:solidFill>
                <a:latin typeface="Avenir LT Std 85 Heavy"/>
                <a:cs typeface="Avenir LT Std 85 Heavy"/>
              </a:rPr>
            </a:br>
            <a:r>
              <a:rPr lang="en-US" sz="2400" dirty="0">
                <a:solidFill>
                  <a:schemeClr val="bg1"/>
                </a:solidFill>
                <a:latin typeface="Avenir LT Std 85 Heavy"/>
                <a:cs typeface="Avenir LT Std 85 Heavy"/>
              </a:rPr>
              <a:t>Case study: Building Strong Neighbourhoods Strategy </a:t>
            </a:r>
          </a:p>
        </p:txBody>
      </p: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276226" y="3867149"/>
            <a:ext cx="7790412" cy="1600201"/>
          </a:xfrm>
        </p:spPr>
        <p:txBody>
          <a:bodyPr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sz="2000" b="1" dirty="0" smtClean="0">
                <a:solidFill>
                  <a:srgbClr val="FFFFFF"/>
                </a:solidFill>
                <a:latin typeface="Avenir LT Std 55 Roman"/>
                <a:cs typeface="Avenir LT Std 55 Roman"/>
              </a:rPr>
              <a:t>Mihaela </a:t>
            </a:r>
            <a:r>
              <a:rPr lang="en-US" sz="2000" b="1" dirty="0">
                <a:solidFill>
                  <a:srgbClr val="FFFFFF"/>
                </a:solidFill>
                <a:latin typeface="Avenir LT Std 55 Roman"/>
                <a:cs typeface="Avenir LT Std 55 Roman"/>
              </a:rPr>
              <a:t>Dinca-Panaitescu, Research, Public Policy &amp; Evaluation</a:t>
            </a:r>
          </a:p>
          <a:p>
            <a:pPr algn="l">
              <a:spcAft>
                <a:spcPts val="600"/>
              </a:spcAft>
            </a:pPr>
            <a:r>
              <a:rPr lang="en-US" sz="1800" dirty="0">
                <a:solidFill>
                  <a:srgbClr val="FFFFFF"/>
                </a:solidFill>
                <a:latin typeface="Avenir LT Std 55 Roman"/>
                <a:cs typeface="Avenir LT Std 55 Roman"/>
              </a:rPr>
              <a:t>Toronto Community Planning Session</a:t>
            </a:r>
          </a:p>
          <a:p>
            <a:pPr algn="l"/>
            <a:r>
              <a:rPr lang="en-US" sz="1800" dirty="0">
                <a:solidFill>
                  <a:srgbClr val="FFFFFF"/>
                </a:solidFill>
                <a:latin typeface="Avenir LT Std 55 Roman"/>
                <a:cs typeface="Avenir LT Std 55 Roman"/>
              </a:rPr>
              <a:t>April 28, 2017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428625" y="3865561"/>
            <a:ext cx="8162925" cy="1588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989138"/>
            <a:ext cx="8189912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23850" y="4581525"/>
            <a:ext cx="8270875" cy="1787525"/>
            <a:chOff x="313133" y="4160028"/>
            <a:chExt cx="8271030" cy="1788166"/>
          </a:xfrm>
        </p:grpSpPr>
        <p:sp>
          <p:nvSpPr>
            <p:cNvPr id="7" name="TextBox 6"/>
            <p:cNvSpPr txBox="1"/>
            <p:nvPr/>
          </p:nvSpPr>
          <p:spPr>
            <a:xfrm>
              <a:off x="1025934" y="4879424"/>
              <a:ext cx="2425745" cy="8210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173038" indent="-173038">
                <a:spcBef>
                  <a:spcPts val="1000"/>
                </a:spcBef>
                <a:buFontTx/>
                <a:buChar char="•"/>
                <a:defRPr/>
              </a:pPr>
              <a:r>
                <a:rPr lang="en-CA" altLang="en-US" sz="1300" b="1" dirty="0">
                  <a:solidFill>
                    <a:srgbClr val="72AF2F"/>
                  </a:solidFill>
                  <a:latin typeface="+mn-lt"/>
                  <a:ea typeface="+mn-ea"/>
                  <a:cs typeface="Arial" pitchFamily="34" charset="0"/>
                </a:rPr>
                <a:t>Community Hubs</a:t>
              </a:r>
            </a:p>
            <a:p>
              <a:pPr marL="173038" indent="-173038">
                <a:spcBef>
                  <a:spcPts val="1000"/>
                </a:spcBef>
                <a:buFontTx/>
                <a:buChar char="•"/>
                <a:defRPr/>
              </a:pPr>
              <a:r>
                <a:rPr lang="en-CA" altLang="en-US" sz="1300" b="1" dirty="0">
                  <a:solidFill>
                    <a:srgbClr val="72AF2F"/>
                  </a:solidFill>
                  <a:latin typeface="+mn-lt"/>
                  <a:ea typeface="+mn-ea"/>
                  <a:cs typeface="Arial" pitchFamily="34" charset="0"/>
                </a:rPr>
                <a:t>Tower Neighbourhood Renewal</a:t>
              </a:r>
            </a:p>
          </p:txBody>
        </p:sp>
        <p:sp>
          <p:nvSpPr>
            <p:cNvPr id="22538" name="Down Arrow 7"/>
            <p:cNvSpPr>
              <a:spLocks noChangeArrowheads="1"/>
            </p:cNvSpPr>
            <p:nvPr/>
          </p:nvSpPr>
          <p:spPr bwMode="auto">
            <a:xfrm>
              <a:off x="1703614" y="4177102"/>
              <a:ext cx="520700" cy="590550"/>
            </a:xfrm>
            <a:prstGeom prst="downArrow">
              <a:avLst>
                <a:gd name="adj1" fmla="val 50000"/>
                <a:gd name="adj2" fmla="val 49965"/>
              </a:avLst>
            </a:prstGeom>
            <a:solidFill>
              <a:srgbClr val="72AF2F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CA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583444" y="4852426"/>
              <a:ext cx="2360657" cy="1019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173038" indent="-173038">
                <a:spcBef>
                  <a:spcPts val="1000"/>
                </a:spcBef>
                <a:buFontTx/>
                <a:buChar char="•"/>
                <a:defRPr/>
              </a:pPr>
              <a:r>
                <a:rPr lang="en-CA" altLang="en-US" sz="1300" b="1" dirty="0">
                  <a:solidFill>
                    <a:srgbClr val="FF0000"/>
                  </a:solidFill>
                  <a:latin typeface="+mn-lt"/>
                  <a:ea typeface="+mn-ea"/>
                  <a:cs typeface="Arial" pitchFamily="34" charset="0"/>
                </a:rPr>
                <a:t>Action for Neighbourhood Change (ANC)</a:t>
              </a:r>
            </a:p>
            <a:p>
              <a:pPr marL="173038" indent="-173038">
                <a:spcBef>
                  <a:spcPts val="1000"/>
                </a:spcBef>
                <a:buFontTx/>
                <a:buChar char="•"/>
                <a:defRPr/>
              </a:pPr>
              <a:r>
                <a:rPr lang="en-CA" altLang="en-US" sz="1300" b="1" dirty="0">
                  <a:solidFill>
                    <a:srgbClr val="FF0000"/>
                  </a:solidFill>
                  <a:latin typeface="+mn-lt"/>
                  <a:ea typeface="+mn-ea"/>
                  <a:cs typeface="Arial" pitchFamily="34" charset="0"/>
                </a:rPr>
                <a:t>Resident Action Grants</a:t>
              </a:r>
            </a:p>
          </p:txBody>
        </p:sp>
        <p:sp>
          <p:nvSpPr>
            <p:cNvPr id="22540" name="Down Arrow 9"/>
            <p:cNvSpPr>
              <a:spLocks noChangeArrowheads="1"/>
            </p:cNvSpPr>
            <p:nvPr/>
          </p:nvSpPr>
          <p:spPr bwMode="auto">
            <a:xfrm>
              <a:off x="4359567" y="4188019"/>
              <a:ext cx="522287" cy="590550"/>
            </a:xfrm>
            <a:prstGeom prst="downArrow">
              <a:avLst>
                <a:gd name="adj1" fmla="val 50000"/>
                <a:gd name="adj2" fmla="val 49814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CA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077454" y="4760318"/>
              <a:ext cx="2506709" cy="10211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173038" indent="-173038">
                <a:spcBef>
                  <a:spcPts val="1000"/>
                </a:spcBef>
                <a:buFontTx/>
                <a:buChar char="•"/>
                <a:defRPr/>
              </a:pPr>
              <a:r>
                <a:rPr lang="en-CA" altLang="en-US" sz="1300" b="1" dirty="0">
                  <a:solidFill>
                    <a:srgbClr val="0070C0"/>
                  </a:solidFill>
                  <a:latin typeface="+mn-lt"/>
                  <a:ea typeface="+mn-ea"/>
                  <a:cs typeface="Arial" pitchFamily="34" charset="0"/>
                </a:rPr>
                <a:t>Increased funding for agencies in the inner suburbs</a:t>
              </a:r>
            </a:p>
            <a:p>
              <a:pPr marL="173038" indent="-173038">
                <a:spcBef>
                  <a:spcPts val="1000"/>
                </a:spcBef>
                <a:buFontTx/>
                <a:buChar char="•"/>
                <a:defRPr/>
              </a:pPr>
              <a:r>
                <a:rPr lang="en-CA" altLang="en-US" sz="1300" b="1" dirty="0">
                  <a:solidFill>
                    <a:srgbClr val="0070C0"/>
                  </a:solidFill>
                  <a:latin typeface="+mn-lt"/>
                  <a:ea typeface="+mn-ea"/>
                  <a:cs typeface="Arial" pitchFamily="34" charset="0"/>
                </a:rPr>
                <a:t>Systemic policy change </a:t>
              </a:r>
            </a:p>
          </p:txBody>
        </p:sp>
        <p:sp>
          <p:nvSpPr>
            <p:cNvPr id="22542" name="Down Arrow 11"/>
            <p:cNvSpPr>
              <a:spLocks noChangeArrowheads="1"/>
            </p:cNvSpPr>
            <p:nvPr/>
          </p:nvSpPr>
          <p:spPr bwMode="auto">
            <a:xfrm>
              <a:off x="7159366" y="4160028"/>
              <a:ext cx="520700" cy="590550"/>
            </a:xfrm>
            <a:prstGeom prst="downArrow">
              <a:avLst>
                <a:gd name="adj1" fmla="val 50000"/>
                <a:gd name="adj2" fmla="val 49965"/>
              </a:avLst>
            </a:prstGeom>
            <a:solidFill>
              <a:srgbClr val="0070C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CA"/>
            </a:p>
          </p:txBody>
        </p:sp>
        <p:sp>
          <p:nvSpPr>
            <p:cNvPr id="13" name="Rectangle 12"/>
            <p:cNvSpPr/>
            <p:nvPr/>
          </p:nvSpPr>
          <p:spPr>
            <a:xfrm rot="16200000">
              <a:off x="-363815" y="4871137"/>
              <a:ext cx="1754005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chemeClr val="tx1">
                      <a:lumMod val="75000"/>
                    </a:schemeClr>
                  </a:solidFill>
                  <a:ea typeface="+mn-ea"/>
                  <a:cs typeface="Arial" pitchFamily="34" charset="0"/>
                </a:rPr>
                <a:t>Components</a:t>
              </a:r>
            </a:p>
          </p:txBody>
        </p:sp>
        <p:sp>
          <p:nvSpPr>
            <p:cNvPr id="22544" name="Left Brace 13"/>
            <p:cNvSpPr>
              <a:spLocks/>
            </p:cNvSpPr>
            <p:nvPr/>
          </p:nvSpPr>
          <p:spPr bwMode="auto">
            <a:xfrm>
              <a:off x="681134" y="4208105"/>
              <a:ext cx="373224" cy="1642188"/>
            </a:xfrm>
            <a:prstGeom prst="leftBrace">
              <a:avLst>
                <a:gd name="adj1" fmla="val 8331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 sz="2400"/>
            </a:p>
          </p:txBody>
        </p:sp>
      </p:grpSp>
      <p:sp>
        <p:nvSpPr>
          <p:cNvPr id="22533" name="Rectangle 14"/>
          <p:cNvSpPr>
            <a:spLocks noChangeArrowheads="1"/>
          </p:cNvSpPr>
          <p:nvPr/>
        </p:nvSpPr>
        <p:spPr bwMode="auto">
          <a:xfrm>
            <a:off x="500063" y="1412875"/>
            <a:ext cx="82486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sz="2400" b="1" dirty="0">
                <a:latin typeface="Avenir LT Std 85 Heavy"/>
                <a:ea typeface="+mj-ea"/>
                <a:cs typeface="Avenir LT Std 85 Heavy"/>
              </a:rPr>
              <a:t>Building Strong Neighbourhoods Strategy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132138" y="5589588"/>
            <a:ext cx="287337" cy="714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 flipV="1">
            <a:off x="5867400" y="5589588"/>
            <a:ext cx="288925" cy="714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22536" name="Picture 15" descr="2015_Campaig_PPT_Banner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3175"/>
            <a:ext cx="9144000" cy="140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Slide Number Placeholder 9"/>
          <p:cNvSpPr txBox="1">
            <a:spLocks/>
          </p:cNvSpPr>
          <p:nvPr/>
        </p:nvSpPr>
        <p:spPr>
          <a:xfrm>
            <a:off x="6553200" y="6369051"/>
            <a:ext cx="2133600" cy="365125"/>
          </a:xfrm>
          <a:prstGeom prst="rect">
            <a:avLst/>
          </a:prstGeom>
        </p:spPr>
        <p:txBody>
          <a:bodyPr vert="horz" lIns="91431" tIns="45715" rIns="91431" bIns="45715" rtlCol="0">
            <a:normAutofit/>
          </a:bodyPr>
          <a:lstStyle/>
          <a:p>
            <a:pPr marR="0" lvl="0" indent="-342900" algn="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fld id="{A5FBB4AC-9A9B-3E4D-A7A2-7AA1DDFBEB23}" type="slidenum">
              <a:rPr lang="en-US" sz="1200" smtClean="0">
                <a:solidFill>
                  <a:schemeClr val="tx1">
                    <a:tint val="75000"/>
                  </a:schemeClr>
                </a:solidFill>
              </a:rPr>
              <a:pPr marR="0" lvl="0" indent="-342900" algn="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t>10</a:t>
            </a:fld>
            <a:endParaRPr lang="en-US" sz="1200" dirty="0">
              <a:solidFill>
                <a:schemeClr val="tx1">
                  <a:tint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04849" y="1619250"/>
            <a:ext cx="7343775" cy="3733800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  <a:buNone/>
            </a:pPr>
            <a:r>
              <a:rPr lang="en-CA" sz="2400" b="1" dirty="0">
                <a:latin typeface="Avenir LT Std 55 Roman" pitchFamily="34" charset="0"/>
              </a:rPr>
              <a:t>How to tell the change story of your response?</a:t>
            </a: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en-CA" sz="2000" dirty="0">
                <a:latin typeface="Avenir LT Std 55 Roman" pitchFamily="34" charset="0"/>
              </a:rPr>
              <a:t>Integrate  evidence collected throughout the life of your response:</a:t>
            </a:r>
          </a:p>
          <a:p>
            <a:pPr lvl="1">
              <a:spcAft>
                <a:spcPts val="600"/>
              </a:spcAft>
              <a:buFont typeface="Wingdings" pitchFamily="2" charset="2"/>
              <a:buChar char="ü"/>
            </a:pPr>
            <a:r>
              <a:rPr lang="en-CA" sz="1600" dirty="0">
                <a:latin typeface="Avenir LT Std 55 Roman" pitchFamily="34" charset="0"/>
              </a:rPr>
              <a:t>Monitoring data collected periodically</a:t>
            </a:r>
          </a:p>
          <a:p>
            <a:pPr lvl="1">
              <a:spcAft>
                <a:spcPts val="600"/>
              </a:spcAft>
              <a:buFont typeface="Wingdings" pitchFamily="2" charset="2"/>
              <a:buChar char="ü"/>
            </a:pPr>
            <a:r>
              <a:rPr lang="en-CA" sz="1600" dirty="0">
                <a:latin typeface="Avenir LT Std 55 Roman" pitchFamily="34" charset="0"/>
              </a:rPr>
              <a:t>Episodic evaluations</a:t>
            </a:r>
          </a:p>
          <a:p>
            <a:pPr lvl="1">
              <a:spcAft>
                <a:spcPts val="600"/>
              </a:spcAft>
              <a:buFont typeface="Wingdings" pitchFamily="2" charset="2"/>
              <a:buChar char="ü"/>
            </a:pPr>
            <a:r>
              <a:rPr lang="en-CA" sz="1600" dirty="0">
                <a:latin typeface="Avenir LT Std 55 Roman" pitchFamily="34" charset="0"/>
              </a:rPr>
              <a:t>Reflection/learning sharing events</a:t>
            </a:r>
          </a:p>
          <a:p>
            <a:pPr>
              <a:buNone/>
            </a:pPr>
            <a:endParaRPr lang="en-CA" sz="1600" dirty="0">
              <a:latin typeface="Avenir LT Std 55 Roman" pitchFamily="34" charset="0"/>
            </a:endParaRPr>
          </a:p>
          <a:p>
            <a:pPr>
              <a:buNone/>
            </a:pPr>
            <a:r>
              <a:rPr lang="en-CA" sz="1400" dirty="0">
                <a:latin typeface="Avenir LT Std 55 Roman" pitchFamily="34" charset="0"/>
              </a:rPr>
              <a:t/>
            </a:r>
            <a:br>
              <a:rPr lang="en-CA" sz="1400" dirty="0">
                <a:latin typeface="Avenir LT Std 55 Roman" pitchFamily="34" charset="0"/>
              </a:rPr>
            </a:br>
            <a:endParaRPr lang="en-CA" sz="1400" dirty="0">
              <a:latin typeface="Avenir LT Std 55 Roman" pitchFamily="34" charset="0"/>
            </a:endParaRPr>
          </a:p>
          <a:p>
            <a:pPr lvl="1">
              <a:buFont typeface="+mj-lt"/>
              <a:buAutoNum type="arabicPeriod"/>
            </a:pPr>
            <a:endParaRPr lang="en-CA" sz="1000" dirty="0">
              <a:latin typeface="Avenir LT Std 55 Roman" pitchFamily="34" charset="0"/>
            </a:endParaRPr>
          </a:p>
          <a:p>
            <a:pPr>
              <a:buNone/>
            </a:pPr>
            <a:endParaRPr lang="en-CA" sz="1400" dirty="0">
              <a:latin typeface="Avenir LT Std 55 Roman" pitchFamily="34" charset="0"/>
            </a:endParaRPr>
          </a:p>
          <a:p>
            <a:pPr>
              <a:buNone/>
            </a:pPr>
            <a:endParaRPr lang="en-CA" sz="1400" dirty="0">
              <a:latin typeface="Avenir LT Std 55 Roman" pitchFamily="34" charset="0"/>
            </a:endParaRPr>
          </a:p>
        </p:txBody>
      </p:sp>
      <p:pic>
        <p:nvPicPr>
          <p:cNvPr id="6" name="Picture 5" descr="2015_Campaig_PPT_Bann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408176"/>
          </a:xfrm>
          <a:prstGeom prst="rect">
            <a:avLst/>
          </a:prstGeom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B4AC-9A9B-3E4D-A7A2-7AA1DDFBEB23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B4AC-9A9B-3E4D-A7A2-7AA1DDFBEB23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5" name="Picture 4" descr="2015_Campaig_PPT_Bann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408176"/>
          </a:xfrm>
          <a:prstGeom prst="rect">
            <a:avLst/>
          </a:prstGeom>
        </p:spPr>
      </p:pic>
      <p:pic>
        <p:nvPicPr>
          <p:cNvPr id="10" name="Picture 2" descr="C:\Users\dshime\AppData\Local\Microsoft\Windows\Temporary Internet Files\Content.IE5\2FDN08DG\Complete-edge-coloring.svg[1]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5" y="1247091"/>
            <a:ext cx="1892010" cy="1845161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200025" y="3092252"/>
            <a:ext cx="3419475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1400" b="1" dirty="0">
                <a:solidFill>
                  <a:srgbClr val="CC0000"/>
                </a:solidFill>
                <a:latin typeface="Avenir LT Std 85 Heavy"/>
                <a:cs typeface="Avenir LT Std 85 Heavy"/>
              </a:rPr>
              <a:t>Stronger social infrastructure:</a:t>
            </a:r>
          </a:p>
          <a:p>
            <a:r>
              <a:rPr lang="en-CA" sz="1200" b="1" dirty="0">
                <a:solidFill>
                  <a:srgbClr val="CC0000"/>
                </a:solidFill>
                <a:latin typeface="Avenir LT Std 85 Heavy"/>
                <a:cs typeface="Avenir LT Std 85 Heavy"/>
              </a:rPr>
              <a:t>7 Hubs </a:t>
            </a:r>
            <a:r>
              <a:rPr lang="en-CA" sz="1200" dirty="0">
                <a:solidFill>
                  <a:srgbClr val="CC0000"/>
                </a:solidFill>
                <a:latin typeface="Avenir LT Std 85 Heavy"/>
                <a:cs typeface="Avenir LT Std 85 Heavy"/>
              </a:rPr>
              <a:t>built &amp; accessed by </a:t>
            </a:r>
            <a:r>
              <a:rPr lang="en-CA" sz="1200" b="1" dirty="0">
                <a:solidFill>
                  <a:srgbClr val="CC0000"/>
                </a:solidFill>
                <a:latin typeface="Avenir LT Std 85 Heavy"/>
                <a:cs typeface="Avenir LT Std 85 Heavy"/>
              </a:rPr>
              <a:t>over 1 M people</a:t>
            </a:r>
          </a:p>
          <a:p>
            <a:r>
              <a:rPr lang="en-CA" sz="1200" b="1" dirty="0">
                <a:solidFill>
                  <a:srgbClr val="CC0000"/>
                </a:solidFill>
                <a:latin typeface="Avenir LT Std 85 Heavy"/>
                <a:cs typeface="Avenir LT Std 85 Heavy"/>
              </a:rPr>
              <a:t>50+ agencies </a:t>
            </a:r>
            <a:r>
              <a:rPr lang="en-CA" sz="1200" b="1" dirty="0" smtClean="0">
                <a:solidFill>
                  <a:srgbClr val="CC0000"/>
                </a:solidFill>
                <a:latin typeface="Avenir LT Std 85 Heavy"/>
                <a:cs typeface="Avenir LT Std 85 Heavy"/>
              </a:rPr>
              <a:t>&amp; </a:t>
            </a:r>
            <a:r>
              <a:rPr lang="en-CA" sz="1200" b="1" dirty="0">
                <a:solidFill>
                  <a:srgbClr val="CC0000"/>
                </a:solidFill>
                <a:latin typeface="Avenir LT Std 85 Heavy"/>
                <a:cs typeface="Avenir LT Std 85 Heavy"/>
              </a:rPr>
              <a:t>partners  </a:t>
            </a:r>
            <a:r>
              <a:rPr lang="en-CA" sz="1200" dirty="0">
                <a:solidFill>
                  <a:srgbClr val="CC0000"/>
                </a:solidFill>
                <a:latin typeface="Avenir LT Std 85 Heavy"/>
                <a:cs typeface="Avenir LT Std 85 Heavy"/>
              </a:rPr>
              <a:t>providing services at Hubs</a:t>
            </a:r>
          </a:p>
          <a:p>
            <a:r>
              <a:rPr lang="en-CA" sz="1200" b="1" dirty="0">
                <a:solidFill>
                  <a:srgbClr val="CC0000"/>
                </a:solidFill>
                <a:latin typeface="Avenir LT Std 85 Heavy"/>
              </a:rPr>
              <a:t>27,000+ </a:t>
            </a:r>
            <a:r>
              <a:rPr lang="en-CA" sz="1200" dirty="0">
                <a:solidFill>
                  <a:srgbClr val="CC0000"/>
                </a:solidFill>
                <a:latin typeface="Avenir LT Std 85 Heavy"/>
              </a:rPr>
              <a:t>square feet across Hubs available as community space</a:t>
            </a:r>
            <a:endParaRPr lang="en-CA" sz="1200" b="1" dirty="0"/>
          </a:p>
        </p:txBody>
      </p:sp>
      <p:pic>
        <p:nvPicPr>
          <p:cNvPr id="12" name="Picture 2" descr="https://fibreplus.co.uk/wp-content/themes/fibreplus/images/page_thumbnails/combined_courses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19691" y="1408176"/>
            <a:ext cx="2133809" cy="1684075"/>
          </a:xfrm>
          <a:prstGeom prst="rect">
            <a:avLst/>
          </a:prstGeom>
          <a:noFill/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6085756" y="3092251"/>
            <a:ext cx="3020144" cy="13776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200" b="1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Avenir LT Std 55 Roman" pitchFamily="34" charset="0"/>
              <a:ea typeface="+mj-ea"/>
              <a:cs typeface="Avenir LT Std 85 Heavy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200" b="1" dirty="0">
              <a:solidFill>
                <a:srgbClr val="CC0000"/>
              </a:solidFill>
              <a:latin typeface="Avenir LT Std 55 Roman" pitchFamily="34" charset="0"/>
              <a:ea typeface="+mj-ea"/>
              <a:cs typeface="Avenir LT Std 85 Heavy"/>
            </a:endParaRPr>
          </a:p>
          <a:p>
            <a:pPr algn="ctr"/>
            <a:endParaRPr lang="en-CA" sz="1200" b="1" dirty="0">
              <a:solidFill>
                <a:srgbClr val="CC0000"/>
              </a:solidFill>
              <a:latin typeface="Avenir LT Std 85 Heavy"/>
            </a:endParaRPr>
          </a:p>
          <a:p>
            <a:pPr algn="ctr"/>
            <a:endParaRPr lang="en-CA" sz="1200" b="1" dirty="0">
              <a:solidFill>
                <a:srgbClr val="CC0000"/>
              </a:solidFill>
              <a:latin typeface="Avenir LT Std 85 Heavy"/>
            </a:endParaRPr>
          </a:p>
          <a:p>
            <a:pPr algn="ctr"/>
            <a:endParaRPr lang="en-CA" sz="1200" b="1" dirty="0">
              <a:solidFill>
                <a:srgbClr val="CC0000"/>
              </a:solidFill>
              <a:latin typeface="Avenir LT Std 85 Heavy"/>
            </a:endParaRPr>
          </a:p>
          <a:p>
            <a:pPr algn="ctr"/>
            <a:r>
              <a:rPr lang="en-CA" sz="1400" b="1" dirty="0">
                <a:solidFill>
                  <a:srgbClr val="CC0000"/>
                </a:solidFill>
                <a:latin typeface="Avenir LT Std 85 Heavy"/>
              </a:rPr>
              <a:t>Increased resident leadership:</a:t>
            </a:r>
          </a:p>
          <a:p>
            <a:r>
              <a:rPr lang="en-CA" sz="1200" b="1" dirty="0">
                <a:solidFill>
                  <a:srgbClr val="CC0000"/>
                </a:solidFill>
                <a:latin typeface="Avenir LT Std 85 Heavy"/>
              </a:rPr>
              <a:t>2400+  residents </a:t>
            </a:r>
            <a:r>
              <a:rPr lang="en-CA" sz="1200" dirty="0">
                <a:solidFill>
                  <a:srgbClr val="CC0000"/>
                </a:solidFill>
                <a:latin typeface="Avenir LT Std 85 Heavy"/>
              </a:rPr>
              <a:t>trained &amp; supported to engage and lead change </a:t>
            </a:r>
          </a:p>
          <a:p>
            <a:r>
              <a:rPr lang="en-CA" sz="1200" b="1" dirty="0">
                <a:solidFill>
                  <a:srgbClr val="CC0000"/>
                </a:solidFill>
                <a:latin typeface="Avenir LT Std 85 Heavy"/>
              </a:rPr>
              <a:t>155+ </a:t>
            </a:r>
            <a:r>
              <a:rPr lang="en-CA" sz="1200" dirty="0">
                <a:solidFill>
                  <a:srgbClr val="CC0000"/>
                </a:solidFill>
                <a:latin typeface="Avenir LT Std 85 Heavy"/>
              </a:rPr>
              <a:t>resident groups formed</a:t>
            </a:r>
          </a:p>
          <a:p>
            <a:r>
              <a:rPr lang="en-CA" sz="1200" b="1" dirty="0">
                <a:solidFill>
                  <a:srgbClr val="CC0000"/>
                </a:solidFill>
                <a:latin typeface="Avenir LT Std 85 Heavy"/>
              </a:rPr>
              <a:t>185+ Resident Action Grants </a:t>
            </a:r>
            <a:r>
              <a:rPr lang="en-CA" sz="1200" dirty="0">
                <a:solidFill>
                  <a:srgbClr val="CC0000"/>
                </a:solidFill>
                <a:latin typeface="Avenir LT Std 85 Heavy"/>
              </a:rPr>
              <a:t>to support resident-led neighbourhood initiatives</a:t>
            </a:r>
            <a:endParaRPr lang="en-CA" sz="1200" b="1" dirty="0">
              <a:solidFill>
                <a:srgbClr val="CC0000"/>
              </a:solidFill>
              <a:latin typeface="Avenir LT Std 85 Heavy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200" b="1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Avenir LT Std 55 Roman" pitchFamily="34" charset="0"/>
              <a:ea typeface="+mj-ea"/>
              <a:cs typeface="Avenir LT Std 85 Heavy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200" b="1" dirty="0">
              <a:solidFill>
                <a:srgbClr val="CC0000"/>
              </a:solidFill>
              <a:latin typeface="Avenir LT Std 55 Roman" pitchFamily="34" charset="0"/>
              <a:ea typeface="+mj-ea"/>
              <a:cs typeface="Avenir LT Std 85 Heavy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200" dirty="0">
              <a:latin typeface="Avenir LT Std 55 Roman" pitchFamily="34" charset="0"/>
            </a:endParaRPr>
          </a:p>
          <a:p>
            <a:pPr lvl="0">
              <a:spcBef>
                <a:spcPct val="0"/>
              </a:spcBef>
              <a:defRPr/>
            </a:pPr>
            <a:endParaRPr kumimoji="0" lang="en-CA" sz="1200" b="1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Avenir LT Std 55 Roman" pitchFamily="34" charset="0"/>
              <a:ea typeface="+mj-ea"/>
              <a:cs typeface="Avenir LT Std 85 Heavy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200" b="1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Avenir LT Std 85 Heavy"/>
              <a:ea typeface="+mj-ea"/>
              <a:cs typeface="Avenir LT Std 85 Heavy"/>
            </a:endParaRPr>
          </a:p>
        </p:txBody>
      </p:sp>
      <p:pic>
        <p:nvPicPr>
          <p:cNvPr id="14" name="Picture 13" descr="UWTYR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3289" y="1995736"/>
            <a:ext cx="2249321" cy="303346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2725895" y="5029200"/>
            <a:ext cx="31951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sz="1400" b="1" dirty="0">
                <a:solidFill>
                  <a:srgbClr val="CC0000"/>
                </a:solidFill>
                <a:latin typeface="Avenir LT Std 85 Heavy"/>
                <a:cs typeface="Avenir LT Std 85 Heavy"/>
              </a:rPr>
              <a:t>Championship of place-based work</a:t>
            </a:r>
            <a:endParaRPr lang="en-CA" sz="1400" dirty="0"/>
          </a:p>
        </p:txBody>
      </p:sp>
      <p:sp>
        <p:nvSpPr>
          <p:cNvPr id="19" name="Rectangle 18"/>
          <p:cNvSpPr/>
          <p:nvPr/>
        </p:nvSpPr>
        <p:spPr>
          <a:xfrm>
            <a:off x="457200" y="3791179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1200" b="1" dirty="0">
                <a:solidFill>
                  <a:srgbClr val="CC0000"/>
                </a:solidFill>
                <a:latin typeface="Avenir LT Std 85 Heavy"/>
                <a:cs typeface="Avenir LT Std 85 Heavy"/>
              </a:rPr>
              <a:t> </a:t>
            </a:r>
            <a:endParaRPr lang="en-CA" sz="1200" dirty="0"/>
          </a:p>
        </p:txBody>
      </p:sp>
      <p:pic>
        <p:nvPicPr>
          <p:cNvPr id="14338" name="Picture 2" descr="Image result for economic opportunity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6275" y="4511189"/>
            <a:ext cx="1905000" cy="1402150"/>
          </a:xfrm>
          <a:prstGeom prst="rect">
            <a:avLst/>
          </a:prstGeom>
          <a:noFill/>
        </p:spPr>
      </p:pic>
      <p:sp>
        <p:nvSpPr>
          <p:cNvPr id="20" name="Rectangle 19"/>
          <p:cNvSpPr/>
          <p:nvPr/>
        </p:nvSpPr>
        <p:spPr>
          <a:xfrm>
            <a:off x="200024" y="5913340"/>
            <a:ext cx="341947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1400" b="1" dirty="0">
                <a:solidFill>
                  <a:srgbClr val="CC0000"/>
                </a:solidFill>
                <a:latin typeface="Avenir LT Std 85 Heavy"/>
              </a:rPr>
              <a:t>Significant investments</a:t>
            </a:r>
            <a:r>
              <a:rPr lang="en-CA" sz="1200" b="1" dirty="0">
                <a:solidFill>
                  <a:srgbClr val="CC0000"/>
                </a:solidFill>
                <a:latin typeface="Avenir LT Std 85 Heavy"/>
              </a:rPr>
              <a:t>:</a:t>
            </a:r>
          </a:p>
          <a:p>
            <a:r>
              <a:rPr lang="en-CA" sz="1200" b="1" dirty="0">
                <a:solidFill>
                  <a:srgbClr val="CC0000"/>
                </a:solidFill>
                <a:latin typeface="Avenir LT Std 85 Heavy"/>
              </a:rPr>
              <a:t>$8.8 M - </a:t>
            </a:r>
            <a:r>
              <a:rPr lang="en-CA" sz="1200" dirty="0">
                <a:solidFill>
                  <a:srgbClr val="CC0000"/>
                </a:solidFill>
                <a:latin typeface="Avenir LT Std 85 Heavy"/>
              </a:rPr>
              <a:t>UW capital campaign for Hubs</a:t>
            </a:r>
            <a:endParaRPr lang="en-CA" sz="1200" b="1" dirty="0">
              <a:solidFill>
                <a:srgbClr val="CC0000"/>
              </a:solidFill>
              <a:latin typeface="Avenir LT Std 85 Heavy"/>
            </a:endParaRPr>
          </a:p>
          <a:p>
            <a:r>
              <a:rPr lang="en-CA" sz="1200" b="1" dirty="0">
                <a:solidFill>
                  <a:srgbClr val="CC0000"/>
                </a:solidFill>
                <a:latin typeface="Avenir LT Std 85 Heavy"/>
              </a:rPr>
              <a:t>$30+ M  </a:t>
            </a:r>
            <a:r>
              <a:rPr lang="en-CA" sz="1200" dirty="0">
                <a:solidFill>
                  <a:srgbClr val="CC0000"/>
                </a:solidFill>
                <a:latin typeface="Avenir LT Std 85 Heavy"/>
              </a:rPr>
              <a:t>contributed by pubic &amp; private partners </a:t>
            </a:r>
          </a:p>
          <a:p>
            <a:pPr algn="ctr"/>
            <a:endParaRPr lang="en-CA" sz="12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5124451" y="5913339"/>
            <a:ext cx="3981450" cy="808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200" b="1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Avenir LT Std 55 Roman" pitchFamily="34" charset="0"/>
              <a:ea typeface="+mj-ea"/>
              <a:cs typeface="Avenir LT Std 85 Heavy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200" b="1" dirty="0">
              <a:solidFill>
                <a:srgbClr val="CC0000"/>
              </a:solidFill>
              <a:latin typeface="Avenir LT Std 55 Roman" pitchFamily="34" charset="0"/>
              <a:ea typeface="+mj-ea"/>
              <a:cs typeface="Avenir LT Std 85 Heavy"/>
            </a:endParaRPr>
          </a:p>
          <a:p>
            <a:pPr algn="ctr"/>
            <a:endParaRPr lang="en-CA" sz="1200" b="1" dirty="0">
              <a:solidFill>
                <a:srgbClr val="CC0000"/>
              </a:solidFill>
              <a:latin typeface="Avenir LT Std 85 Heavy"/>
            </a:endParaRPr>
          </a:p>
          <a:p>
            <a:pPr algn="ctr"/>
            <a:endParaRPr lang="en-CA" sz="1200" b="1" dirty="0">
              <a:solidFill>
                <a:srgbClr val="CC0000"/>
              </a:solidFill>
              <a:latin typeface="Avenir LT Std 85 Heavy"/>
            </a:endParaRPr>
          </a:p>
          <a:p>
            <a:pPr algn="ctr"/>
            <a:endParaRPr lang="en-CA" sz="1200" b="1" dirty="0">
              <a:solidFill>
                <a:srgbClr val="CC0000"/>
              </a:solidFill>
              <a:latin typeface="Avenir LT Std 85 Heavy"/>
            </a:endParaRPr>
          </a:p>
          <a:p>
            <a:pPr algn="ctr"/>
            <a:r>
              <a:rPr lang="en-CA" sz="1400" b="1" dirty="0">
                <a:solidFill>
                  <a:srgbClr val="CC0000"/>
                </a:solidFill>
                <a:latin typeface="Avenir LT Std 85 Heavy"/>
              </a:rPr>
              <a:t>Increased public/political understanding:</a:t>
            </a:r>
          </a:p>
          <a:p>
            <a:r>
              <a:rPr lang="en-CA" sz="1200" b="1" dirty="0">
                <a:solidFill>
                  <a:srgbClr val="CC0000"/>
                </a:solidFill>
                <a:latin typeface="Avenir LT Std 85 Heavy"/>
              </a:rPr>
              <a:t>630+ stories </a:t>
            </a:r>
            <a:r>
              <a:rPr lang="en-CA" sz="1200" dirty="0">
                <a:solidFill>
                  <a:srgbClr val="CC0000"/>
                </a:solidFill>
                <a:latin typeface="Avenir LT Std 85 Heavy"/>
              </a:rPr>
              <a:t>about neighbourhoods (2012-2015) </a:t>
            </a:r>
          </a:p>
          <a:p>
            <a:r>
              <a:rPr lang="en-CA" sz="1200" b="1" dirty="0">
                <a:solidFill>
                  <a:srgbClr val="CC0000"/>
                </a:solidFill>
                <a:latin typeface="Avenir LT Std 85 Heavy"/>
              </a:rPr>
              <a:t>Policy change – RAC zoning 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200" b="1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Avenir LT Std 55 Roman" pitchFamily="34" charset="0"/>
              <a:ea typeface="+mj-ea"/>
              <a:cs typeface="Avenir LT Std 85 Heavy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200" b="1" dirty="0">
              <a:solidFill>
                <a:srgbClr val="CC0000"/>
              </a:solidFill>
              <a:latin typeface="Avenir LT Std 55 Roman" pitchFamily="34" charset="0"/>
              <a:ea typeface="+mj-ea"/>
              <a:cs typeface="Avenir LT Std 85 Heavy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200" dirty="0">
              <a:latin typeface="Avenir LT Std 55 Roman" pitchFamily="34" charset="0"/>
            </a:endParaRPr>
          </a:p>
          <a:p>
            <a:pPr lvl="0">
              <a:spcBef>
                <a:spcPct val="0"/>
              </a:spcBef>
              <a:defRPr/>
            </a:pPr>
            <a:endParaRPr kumimoji="0" lang="en-CA" sz="1200" b="1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Avenir LT Std 55 Roman" pitchFamily="34" charset="0"/>
              <a:ea typeface="+mj-ea"/>
              <a:cs typeface="Avenir LT Std 85 Heavy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200" b="1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Avenir LT Std 85 Heavy"/>
              <a:ea typeface="+mj-ea"/>
              <a:cs typeface="Avenir LT Std 85 Heavy"/>
            </a:endParaRPr>
          </a:p>
        </p:txBody>
      </p:sp>
      <p:pic>
        <p:nvPicPr>
          <p:cNvPr id="2050" name="Picture 2" descr="news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34100" y="4528750"/>
            <a:ext cx="2552700" cy="13845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99" y="1801914"/>
            <a:ext cx="7772401" cy="558731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solidFill>
                  <a:srgbClr val="C00000"/>
                </a:solidFill>
                <a:latin typeface="Avenir LT Std 85 Heavy"/>
                <a:cs typeface="Avenir LT Std 85 Heavy"/>
              </a:rPr>
              <a:t>Thank you</a:t>
            </a:r>
          </a:p>
        </p:txBody>
      </p:sp>
      <p:sp>
        <p:nvSpPr>
          <p:cNvPr id="6" name="Picture Placeholder 2"/>
          <p:cNvSpPr>
            <a:spLocks noGrp="1"/>
          </p:cNvSpPr>
          <p:nvPr/>
        </p:nvSpPr>
        <p:spPr bwMode="auto">
          <a:xfrm>
            <a:off x="4647034" y="1217996"/>
            <a:ext cx="3455988" cy="3600450"/>
          </a:xfrm>
          <a:prstGeom prst="rect">
            <a:avLst/>
          </a:prstGeom>
          <a:noFill/>
          <a:ln>
            <a:miter lim="800000"/>
            <a:headEnd/>
            <a:tailEnd/>
          </a:ln>
        </p:spPr>
      </p:sp>
      <p:sp>
        <p:nvSpPr>
          <p:cNvPr id="7" name="Picture Placeholder 2"/>
          <p:cNvSpPr>
            <a:spLocks noGrp="1"/>
          </p:cNvSpPr>
          <p:nvPr/>
        </p:nvSpPr>
        <p:spPr bwMode="auto">
          <a:xfrm>
            <a:off x="4193442" y="195429"/>
            <a:ext cx="3455988" cy="3600450"/>
          </a:xfrm>
          <a:prstGeom prst="rect">
            <a:avLst/>
          </a:prstGeom>
          <a:noFill/>
          <a:ln>
            <a:miter lim="800000"/>
            <a:headEnd/>
            <a:tailEnd/>
          </a:ln>
        </p:spPr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36905" t="42095" r="30417" b="22953"/>
          <a:stretch>
            <a:fillRect/>
          </a:stretch>
        </p:blipFill>
        <p:spPr bwMode="auto">
          <a:xfrm>
            <a:off x="1847850" y="2860675"/>
            <a:ext cx="522922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B4AC-9A9B-3E4D-A7A2-7AA1DDFBEB23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8" name="Picture 7" descr="2015_Campaig_PPT_Bann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3573"/>
            <a:ext cx="9144000" cy="1408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04849" y="1619249"/>
            <a:ext cx="7810501" cy="4562475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  <a:buNone/>
            </a:pPr>
            <a:r>
              <a:rPr lang="en-CA" sz="2400" b="1" dirty="0">
                <a:latin typeface="Avenir LT Std 55 Roman" pitchFamily="34" charset="0"/>
              </a:rPr>
              <a:t>UW’s approach to develop an evidence-based change story:</a:t>
            </a:r>
          </a:p>
          <a:p>
            <a:pPr>
              <a:spcAft>
                <a:spcPts val="1200"/>
              </a:spcAft>
              <a:buNone/>
            </a:pPr>
            <a:endParaRPr lang="en-CA" sz="2400" b="1" dirty="0">
              <a:latin typeface="Avenir LT Std 55 Roman" pitchFamily="34" charset="0"/>
            </a:endParaRP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en-CA" sz="2000" dirty="0">
                <a:latin typeface="Avenir LT Std 55 Roman" pitchFamily="34" charset="0"/>
              </a:rPr>
              <a:t>Use evidence from various data sources to identify/define a problem</a:t>
            </a: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en-CA" sz="2000" dirty="0">
                <a:latin typeface="Avenir LT Std 55 Roman" pitchFamily="34" charset="0"/>
              </a:rPr>
              <a:t>Articulate a response to the problem identified</a:t>
            </a: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en-CA" sz="2000" dirty="0">
                <a:latin typeface="Avenir LT Std 55 Roman" pitchFamily="34" charset="0"/>
              </a:rPr>
              <a:t>Integrate evidence to tell the change story of the response articulated</a:t>
            </a:r>
          </a:p>
          <a:p>
            <a:pPr>
              <a:buFont typeface="Wingdings" pitchFamily="2" charset="2"/>
              <a:buChar char="ü"/>
            </a:pPr>
            <a:endParaRPr lang="en-CA" sz="1600" dirty="0">
              <a:latin typeface="Avenir LT Std 55 Roman" pitchFamily="34" charset="0"/>
            </a:endParaRPr>
          </a:p>
          <a:p>
            <a:pPr>
              <a:buNone/>
            </a:pPr>
            <a:r>
              <a:rPr lang="en-CA" sz="1400" dirty="0">
                <a:latin typeface="Avenir LT Std 55 Roman" pitchFamily="34" charset="0"/>
              </a:rPr>
              <a:t/>
            </a:r>
            <a:br>
              <a:rPr lang="en-CA" sz="1400" dirty="0">
                <a:latin typeface="Avenir LT Std 55 Roman" pitchFamily="34" charset="0"/>
              </a:rPr>
            </a:br>
            <a:endParaRPr lang="en-CA" sz="1400" dirty="0">
              <a:latin typeface="Avenir LT Std 55 Roman" pitchFamily="34" charset="0"/>
            </a:endParaRPr>
          </a:p>
          <a:p>
            <a:pPr lvl="1">
              <a:buFont typeface="+mj-lt"/>
              <a:buAutoNum type="arabicPeriod"/>
            </a:pPr>
            <a:endParaRPr lang="en-CA" sz="1000" dirty="0">
              <a:latin typeface="Avenir LT Std 55 Roman" pitchFamily="34" charset="0"/>
            </a:endParaRPr>
          </a:p>
          <a:p>
            <a:pPr>
              <a:buNone/>
            </a:pPr>
            <a:endParaRPr lang="en-CA" sz="1400" dirty="0">
              <a:latin typeface="Avenir LT Std 55 Roman" pitchFamily="34" charset="0"/>
            </a:endParaRPr>
          </a:p>
          <a:p>
            <a:pPr>
              <a:buNone/>
            </a:pPr>
            <a:endParaRPr lang="en-CA" sz="1400" dirty="0">
              <a:latin typeface="Avenir LT Std 55 Roman" pitchFamily="34" charset="0"/>
            </a:endParaRPr>
          </a:p>
        </p:txBody>
      </p:sp>
      <p:pic>
        <p:nvPicPr>
          <p:cNvPr id="6" name="Picture 5" descr="2015_Campaig_PPT_Bann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408176"/>
          </a:xfrm>
          <a:prstGeom prst="rect">
            <a:avLst/>
          </a:prstGeom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B4AC-9A9B-3E4D-A7A2-7AA1DDFBEB23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04849" y="1619249"/>
            <a:ext cx="7981951" cy="4581525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  <a:buNone/>
            </a:pPr>
            <a:r>
              <a:rPr lang="en-CA" sz="2400" b="1" dirty="0">
                <a:latin typeface="Avenir LT Std 55 Roman" pitchFamily="34" charset="0"/>
              </a:rPr>
              <a:t>How to use evidence from various data sources to identify/define a problem?</a:t>
            </a:r>
          </a:p>
          <a:p>
            <a:pPr>
              <a:spcAft>
                <a:spcPts val="1200"/>
              </a:spcAft>
              <a:buNone/>
            </a:pPr>
            <a:endParaRPr lang="en-CA" sz="2400" b="1" dirty="0">
              <a:latin typeface="Avenir LT Std 55 Roman" pitchFamily="34" charset="0"/>
            </a:endParaRP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en-CA" sz="2000" dirty="0">
                <a:latin typeface="Avenir LT Std 55 Roman" pitchFamily="34" charset="0"/>
              </a:rPr>
              <a:t>Identify relevant evidence from various data sources:</a:t>
            </a:r>
          </a:p>
          <a:p>
            <a:pPr lvl="1">
              <a:spcAft>
                <a:spcPts val="600"/>
              </a:spcAft>
              <a:buFont typeface="Wingdings" pitchFamily="2" charset="2"/>
              <a:buChar char="ü"/>
            </a:pPr>
            <a:r>
              <a:rPr lang="en-CA" sz="1800" dirty="0">
                <a:latin typeface="Avenir LT Std 55 Roman" pitchFamily="34" charset="0"/>
              </a:rPr>
              <a:t>Census data</a:t>
            </a:r>
          </a:p>
          <a:p>
            <a:pPr lvl="1">
              <a:spcAft>
                <a:spcPts val="600"/>
              </a:spcAft>
              <a:buFont typeface="Wingdings" pitchFamily="2" charset="2"/>
              <a:buChar char="ü"/>
            </a:pPr>
            <a:r>
              <a:rPr lang="en-CA" sz="1800" dirty="0" err="1">
                <a:latin typeface="Avenir LT Std 55 Roman" pitchFamily="34" charset="0"/>
              </a:rPr>
              <a:t>Taxfiller</a:t>
            </a:r>
            <a:r>
              <a:rPr lang="en-CA" sz="1800" dirty="0">
                <a:latin typeface="Avenir LT Std 55 Roman" pitchFamily="34" charset="0"/>
              </a:rPr>
              <a:t> data</a:t>
            </a:r>
          </a:p>
          <a:p>
            <a:pPr lvl="1">
              <a:spcAft>
                <a:spcPts val="600"/>
              </a:spcAft>
              <a:buFont typeface="Wingdings" pitchFamily="2" charset="2"/>
              <a:buChar char="ü"/>
            </a:pPr>
            <a:r>
              <a:rPr lang="en-CA" sz="1800" dirty="0">
                <a:latin typeface="Avenir LT Std 55 Roman" pitchFamily="34" charset="0"/>
              </a:rPr>
              <a:t>Urban HEART (Urban Health Equity Assessment and Response) tool</a:t>
            </a:r>
          </a:p>
          <a:p>
            <a:pPr lvl="1">
              <a:spcAft>
                <a:spcPts val="600"/>
              </a:spcAft>
              <a:buFont typeface="Wingdings" pitchFamily="2" charset="2"/>
              <a:buChar char="ü"/>
            </a:pPr>
            <a:r>
              <a:rPr lang="en-CA" sz="1800" dirty="0">
                <a:latin typeface="Avenir LT Std 55 Roman" pitchFamily="34" charset="0"/>
              </a:rPr>
              <a:t>Literature reviews, community consultations</a:t>
            </a:r>
          </a:p>
          <a:p>
            <a:pPr lvl="1">
              <a:spcAft>
                <a:spcPts val="600"/>
              </a:spcAft>
              <a:buFont typeface="Wingdings" pitchFamily="2" charset="2"/>
              <a:buChar char="ü"/>
            </a:pPr>
            <a:endParaRPr lang="en-CA" sz="1600" dirty="0">
              <a:latin typeface="Avenir LT Std 55 Roman" pitchFamily="34" charset="0"/>
            </a:endParaRPr>
          </a:p>
          <a:p>
            <a:pPr>
              <a:buNone/>
            </a:pPr>
            <a:endParaRPr lang="en-CA" sz="1600" dirty="0">
              <a:latin typeface="Avenir LT Std 55 Roman" pitchFamily="34" charset="0"/>
            </a:endParaRPr>
          </a:p>
          <a:p>
            <a:pPr>
              <a:buNone/>
            </a:pPr>
            <a:r>
              <a:rPr lang="en-CA" sz="1400" dirty="0">
                <a:latin typeface="Avenir LT Std 55 Roman" pitchFamily="34" charset="0"/>
              </a:rPr>
              <a:t/>
            </a:r>
            <a:br>
              <a:rPr lang="en-CA" sz="1400" dirty="0">
                <a:latin typeface="Avenir LT Std 55 Roman" pitchFamily="34" charset="0"/>
              </a:rPr>
            </a:br>
            <a:endParaRPr lang="en-CA" sz="1400" dirty="0">
              <a:latin typeface="Avenir LT Std 55 Roman" pitchFamily="34" charset="0"/>
            </a:endParaRPr>
          </a:p>
          <a:p>
            <a:pPr lvl="1">
              <a:buFont typeface="+mj-lt"/>
              <a:buAutoNum type="arabicPeriod"/>
            </a:pPr>
            <a:endParaRPr lang="en-CA" sz="1000" dirty="0">
              <a:latin typeface="Avenir LT Std 55 Roman" pitchFamily="34" charset="0"/>
            </a:endParaRPr>
          </a:p>
          <a:p>
            <a:pPr>
              <a:buNone/>
            </a:pPr>
            <a:endParaRPr lang="en-CA" sz="1400" dirty="0">
              <a:latin typeface="Avenir LT Std 55 Roman" pitchFamily="34" charset="0"/>
            </a:endParaRPr>
          </a:p>
          <a:p>
            <a:pPr>
              <a:buNone/>
            </a:pPr>
            <a:endParaRPr lang="en-CA" sz="1400" dirty="0">
              <a:latin typeface="Avenir LT Std 55 Roman" pitchFamily="34" charset="0"/>
            </a:endParaRPr>
          </a:p>
        </p:txBody>
      </p:sp>
      <p:pic>
        <p:nvPicPr>
          <p:cNvPr id="6" name="Picture 5" descr="2015_Campaig_PPT_Bann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408176"/>
          </a:xfrm>
          <a:prstGeom prst="rect">
            <a:avLst/>
          </a:prstGeom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B4AC-9A9B-3E4D-A7A2-7AA1DDFBEB23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720080"/>
          </a:xfrm>
        </p:spPr>
        <p:txBody>
          <a:bodyPr>
            <a:no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en-CA" sz="2800" dirty="0"/>
              <a:t/>
            </a:r>
            <a:br>
              <a:rPr lang="en-CA" sz="2800" dirty="0"/>
            </a:br>
            <a:r>
              <a:rPr lang="en-CA" sz="2000" b="1" dirty="0"/>
              <a:t>Why neighbourhoods became a priority:</a:t>
            </a:r>
            <a:br>
              <a:rPr lang="en-CA" sz="2000" b="1" dirty="0"/>
            </a:br>
            <a:r>
              <a:rPr lang="en-CA" sz="2000" b="1" dirty="0"/>
              <a:t>Growing Concentrations of Poverty</a:t>
            </a:r>
          </a:p>
        </p:txBody>
      </p:sp>
      <p:sp>
        <p:nvSpPr>
          <p:cNvPr id="8" name="Rectangle 7"/>
          <p:cNvSpPr/>
          <p:nvPr/>
        </p:nvSpPr>
        <p:spPr>
          <a:xfrm>
            <a:off x="3962400" y="3733800"/>
            <a:ext cx="1219200" cy="137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latin typeface="Avenir LT Std 55 Roman" pitchFamily="34" charset="0"/>
            </a:endParaRPr>
          </a:p>
        </p:txBody>
      </p:sp>
      <p:sp>
        <p:nvSpPr>
          <p:cNvPr id="19458" name="AutoShape 2" descr="https://wayin.uwgt.org/library/Marketing%20Materials/MARKETING%20AND%20STEWARDSHIP%20MATERIALS/Building%20Strong%20Neighbourhoods%20Strategy/Report%20Statistics%20as%20JPGs/01-Poverty%20Map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383" y="2564904"/>
            <a:ext cx="8622097" cy="3342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 descr="2015_Campaig_PPT_Bann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60338"/>
            <a:ext cx="9144000" cy="1408176"/>
          </a:xfrm>
          <a:prstGeom prst="rect">
            <a:avLst/>
          </a:prstGeom>
        </p:spPr>
      </p:pic>
      <p:sp>
        <p:nvSpPr>
          <p:cNvPr id="11" name="Slide Number Placeholder 9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31" tIns="45715" rIns="91431" bIns="45715" rtlCol="0">
            <a:normAutofit/>
          </a:bodyPr>
          <a:lstStyle/>
          <a:p>
            <a:pPr marR="0" lvl="0" indent="-342900" algn="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fld id="{A5FBB4AC-9A9B-3E4D-A7A2-7AA1DDFBEB23}" type="slidenum">
              <a:rPr lang="en-US" sz="1200" smtClean="0">
                <a:solidFill>
                  <a:schemeClr val="tx1">
                    <a:tint val="75000"/>
                  </a:schemeClr>
                </a:solidFill>
              </a:rPr>
              <a:pPr marR="0" lvl="0" indent="-342900" algn="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t>4</a:t>
            </a:fld>
            <a:endParaRPr lang="en-US" sz="1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35512" y="301377"/>
            <a:ext cx="52513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2200" b="1" dirty="0">
                <a:solidFill>
                  <a:schemeClr val="bg1"/>
                </a:solidFill>
                <a:latin typeface="Avenir LT Std 55 Roman" pitchFamily="34" charset="0"/>
              </a:rPr>
              <a:t>Growing gaps in Toronto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0" y="1408176"/>
            <a:ext cx="8886825" cy="73046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CA" sz="2000" b="1" dirty="0">
                <a:latin typeface="Avenir LT Std 55 Roman" pitchFamily="34" charset="0"/>
              </a:rPr>
              <a:t>Why neighbourhoods continue to be a priority</a:t>
            </a:r>
          </a:p>
          <a:p>
            <a:pPr>
              <a:buNone/>
            </a:pPr>
            <a:r>
              <a:rPr lang="en-CA" sz="1800" b="1" dirty="0">
                <a:latin typeface="Avenir LT Std 55 Roman" pitchFamily="34" charset="0"/>
              </a:rPr>
              <a:t>Growing Inequity in the social determinants of health – Urban HEART @ Toronto</a:t>
            </a:r>
            <a:endParaRPr lang="en-CA" sz="1800" dirty="0">
              <a:latin typeface="Avenir LT Std 55 Roman" pitchFamily="34" charset="0"/>
            </a:endParaRPr>
          </a:p>
        </p:txBody>
      </p:sp>
      <p:pic>
        <p:nvPicPr>
          <p:cNvPr id="6" name="Picture 5" descr="2015_Campaig_PPT_Bann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408176"/>
          </a:xfrm>
          <a:prstGeom prst="rect">
            <a:avLst/>
          </a:prstGeom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B4AC-9A9B-3E4D-A7A2-7AA1DDFBEB23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Picture 2" descr="C:\Users\masma\Desktop\UH composite index city weights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2138644"/>
            <a:ext cx="7353300" cy="463327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635512" y="301377"/>
            <a:ext cx="52513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2200" b="1" dirty="0">
                <a:solidFill>
                  <a:schemeClr val="bg1"/>
                </a:solidFill>
                <a:latin typeface="Avenir LT Std 55 Roman" pitchFamily="34" charset="0"/>
              </a:rPr>
              <a:t>Growing gaps in Toronto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 l="25907" t="16650" r="37722" b="11903"/>
          <a:stretch>
            <a:fillRect/>
          </a:stretch>
        </p:blipFill>
        <p:spPr bwMode="auto">
          <a:xfrm>
            <a:off x="276778" y="1684020"/>
            <a:ext cx="3569666" cy="4628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565855" y="2388440"/>
            <a:ext cx="14339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Arial" pitchFamily="34" charset="0"/>
                <a:cs typeface="Arial" pitchFamily="34" charset="0"/>
              </a:rPr>
              <a:t>Average Individual Income</a:t>
            </a:r>
          </a:p>
        </p:txBody>
      </p:sp>
      <p:grpSp>
        <p:nvGrpSpPr>
          <p:cNvPr id="2" name="Group 9"/>
          <p:cNvGrpSpPr/>
          <p:nvPr/>
        </p:nvGrpSpPr>
        <p:grpSpPr>
          <a:xfrm>
            <a:off x="7768037" y="3113664"/>
            <a:ext cx="1362458" cy="2144743"/>
            <a:chOff x="7683108" y="2360646"/>
            <a:chExt cx="1362458" cy="2144743"/>
          </a:xfrm>
        </p:grpSpPr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5"/>
            <a:srcRect l="4831" t="3461"/>
            <a:stretch>
              <a:fillRect/>
            </a:stretch>
          </p:blipFill>
          <p:spPr bwMode="auto">
            <a:xfrm>
              <a:off x="7683108" y="2360646"/>
              <a:ext cx="503316" cy="2030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8103022" y="2360646"/>
              <a:ext cx="896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Arial" pitchFamily="34" charset="0"/>
                  <a:cs typeface="Arial" pitchFamily="34" charset="0"/>
                </a:rPr>
                <a:t>Very High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103022" y="2723261"/>
              <a:ext cx="896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Arial" pitchFamily="34" charset="0"/>
                  <a:cs typeface="Arial" pitchFamily="34" charset="0"/>
                </a:rPr>
                <a:t>High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103022" y="3063015"/>
              <a:ext cx="8968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Arial" pitchFamily="34" charset="0"/>
                  <a:cs typeface="Arial" pitchFamily="34" charset="0"/>
                </a:rPr>
                <a:t>Middle Income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121842" y="3488822"/>
              <a:ext cx="896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Arial" pitchFamily="34" charset="0"/>
                  <a:cs typeface="Arial" pitchFamily="34" charset="0"/>
                </a:rPr>
                <a:t>Low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121842" y="3801679"/>
              <a:ext cx="896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Arial" pitchFamily="34" charset="0"/>
                  <a:cs typeface="Arial" pitchFamily="34" charset="0"/>
                </a:rPr>
                <a:t>Very Low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148739" y="4043724"/>
              <a:ext cx="8968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1200" dirty="0">
                  <a:latin typeface="Arial" pitchFamily="34" charset="0"/>
                  <a:cs typeface="Arial" pitchFamily="34" charset="0"/>
                </a:rPr>
                <a:t>Not Available</a:t>
              </a:r>
              <a:endParaRPr lang="en-US" sz="12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52949" y="6444476"/>
            <a:ext cx="62016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Avenir LT Std 55 Roman" pitchFamily="34" charset="0"/>
                <a:cs typeface="Arial" pitchFamily="34" charset="0"/>
              </a:rPr>
              <a:t>Source: Neighbourhood Change Research Partnership, David Hulchanski  &amp; Richard Maaranen, University of Toronto</a:t>
            </a:r>
          </a:p>
        </p:txBody>
      </p:sp>
      <p:pic>
        <p:nvPicPr>
          <p:cNvPr id="19" name="Picture 18" descr="2015_Campaig_PPT_Banner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3573"/>
            <a:ext cx="9144000" cy="140817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/>
          <a:srcRect l="25905" t="27937" r="37905" b="15073"/>
          <a:stretch>
            <a:fillRect/>
          </a:stretch>
        </p:blipFill>
        <p:spPr bwMode="auto">
          <a:xfrm>
            <a:off x="3846444" y="1684020"/>
            <a:ext cx="3921593" cy="457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Slide Number Placeholder 9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31" tIns="45715" rIns="91431" bIns="45715" rtlCol="0">
            <a:normAutofit/>
          </a:bodyPr>
          <a:lstStyle/>
          <a:p>
            <a:pPr marR="0" lvl="0" indent="-342900" algn="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fld id="{A5FBB4AC-9A9B-3E4D-A7A2-7AA1DDFBEB23}" type="slidenum">
              <a:rPr lang="en-US" sz="1200" smtClean="0">
                <a:solidFill>
                  <a:schemeClr val="tx1">
                    <a:tint val="75000"/>
                  </a:schemeClr>
                </a:solidFill>
              </a:rPr>
              <a:pPr marR="0" lvl="0" indent="-342900" algn="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t>6</a:t>
            </a:fld>
            <a:endParaRPr lang="en-US" sz="1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35512" y="301377"/>
            <a:ext cx="52513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2200" b="1" dirty="0">
                <a:solidFill>
                  <a:schemeClr val="bg1"/>
                </a:solidFill>
                <a:latin typeface="Avenir LT Std 55 Roman" pitchFamily="34" charset="0"/>
              </a:rPr>
              <a:t>Growing gaps in York Region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276774" y="1758105"/>
            <a:ext cx="1" cy="450000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2015_Campaig_PPT_Bann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573"/>
            <a:ext cx="9144000" cy="1408176"/>
          </a:xfrm>
          <a:prstGeom prst="rect">
            <a:avLst/>
          </a:prstGeom>
        </p:spPr>
      </p:pic>
      <p:sp>
        <p:nvSpPr>
          <p:cNvPr id="2063" name="Rectangle 3"/>
          <p:cNvSpPr>
            <a:spLocks noChangeArrowheads="1"/>
          </p:cNvSpPr>
          <p:nvPr/>
        </p:nvSpPr>
        <p:spPr bwMode="auto">
          <a:xfrm>
            <a:off x="361951" y="2276475"/>
            <a:ext cx="8534400" cy="4305299"/>
          </a:xfrm>
          <a:prstGeom prst="flowChartAlternateProcess">
            <a:avLst/>
          </a:prstGeom>
          <a:solidFill>
            <a:schemeClr val="accent3">
              <a:lumMod val="40000"/>
              <a:lumOff val="60000"/>
            </a:schemeClr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venir LT Std 55 Roman" pitchFamily="34" charset="0"/>
                <a:cs typeface="Arial" pitchFamily="34" charset="0"/>
              </a:rPr>
              <a:t>GEOGRAPHY AT HEART OF GROWING</a:t>
            </a:r>
            <a:r>
              <a:rPr kumimoji="0" lang="en-CA" sz="2000" b="1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latin typeface="Avenir LT Std 55 Roman" pitchFamily="34" charset="0"/>
                <a:cs typeface="Arial" pitchFamily="34" charset="0"/>
              </a:rPr>
              <a:t> OPPORTUNITY GAP</a:t>
            </a:r>
          </a:p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venir LT Std 55 Roman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lang="en-CA" sz="1600" b="1" dirty="0">
                <a:solidFill>
                  <a:srgbClr val="000000"/>
                </a:solidFill>
                <a:latin typeface="Avenir LT Std 55 Roman" pitchFamily="34" charset="0"/>
                <a:cs typeface="Arial" pitchFamily="34" charset="0"/>
              </a:rPr>
              <a:t> </a:t>
            </a:r>
            <a:r>
              <a:rPr kumimoji="0" lang="en-CA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venir LT Std 55 Roman" pitchFamily="34" charset="0"/>
                <a:cs typeface="Arial" pitchFamily="34" charset="0"/>
              </a:rPr>
              <a:t>Some neighbourhoods falling behind because they do not offer equitable access </a:t>
            </a:r>
          </a:p>
          <a:p>
            <a:pPr marL="0" marR="0" lvl="0" indent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CA" sz="1600" b="1" dirty="0">
                <a:solidFill>
                  <a:srgbClr val="000000"/>
                </a:solidFill>
                <a:latin typeface="Avenir LT Std 55 Roman" pitchFamily="34" charset="0"/>
                <a:cs typeface="Arial" pitchFamily="34" charset="0"/>
              </a:rPr>
              <a:t>   </a:t>
            </a:r>
            <a:r>
              <a:rPr kumimoji="0" lang="en-CA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venir LT Std 55 Roman" pitchFamily="34" charset="0"/>
                <a:cs typeface="Arial" pitchFamily="34" charset="0"/>
              </a:rPr>
              <a:t>to the range of opportunities that enable communities to thrive. </a:t>
            </a:r>
          </a:p>
          <a:p>
            <a:pPr marL="0" marR="0" lvl="0" indent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CA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venir LT Std 55 Roman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lang="en-CA" sz="1600" b="1" dirty="0">
                <a:solidFill>
                  <a:srgbClr val="000000"/>
                </a:solidFill>
                <a:latin typeface="Avenir LT Std 55 Roman" pitchFamily="34" charset="0"/>
                <a:cs typeface="Arial" pitchFamily="34" charset="0"/>
              </a:rPr>
              <a:t> </a:t>
            </a:r>
            <a:r>
              <a:rPr kumimoji="0" lang="en-CA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venir LT Std 55 Roman" pitchFamily="34" charset="0"/>
                <a:cs typeface="Arial" pitchFamily="34" charset="0"/>
              </a:rPr>
              <a:t>In these neighbourhoods, there are significant social, economic and physical  </a:t>
            </a:r>
            <a:r>
              <a:rPr kumimoji="0" lang="en-CA" sz="1600" b="1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Avenir LT Std 55 Roman" pitchFamily="34" charset="0"/>
                <a:cs typeface="Arial" pitchFamily="34" charset="0"/>
              </a:rPr>
              <a:t> </a:t>
            </a:r>
          </a:p>
          <a:p>
            <a:pPr marL="0" marR="0" lvl="0" indent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CA" sz="1600" b="1" dirty="0">
                <a:solidFill>
                  <a:srgbClr val="000000"/>
                </a:solidFill>
                <a:latin typeface="Avenir LT Std 55 Roman" pitchFamily="34" charset="0"/>
                <a:cs typeface="Arial" pitchFamily="34" charset="0"/>
              </a:rPr>
              <a:t>   </a:t>
            </a:r>
            <a:r>
              <a:rPr kumimoji="0" lang="en-CA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venir LT Std 55 Roman" pitchFamily="34" charset="0"/>
                <a:cs typeface="Arial" pitchFamily="34" charset="0"/>
              </a:rPr>
              <a:t>barriers that keep people from coming together to address issues of common  </a:t>
            </a:r>
          </a:p>
          <a:p>
            <a:pPr marL="0" marR="0" lvl="0" indent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CA" sz="1600" b="1" dirty="0">
                <a:solidFill>
                  <a:srgbClr val="000000"/>
                </a:solidFill>
                <a:latin typeface="Avenir LT Std 55 Roman" pitchFamily="34" charset="0"/>
                <a:cs typeface="Arial" pitchFamily="34" charset="0"/>
              </a:rPr>
              <a:t>   </a:t>
            </a:r>
            <a:r>
              <a:rPr kumimoji="0" lang="en-CA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venir LT Std 55 Roman" pitchFamily="34" charset="0"/>
                <a:cs typeface="Arial" pitchFamily="34" charset="0"/>
              </a:rPr>
              <a:t>concern. </a:t>
            </a:r>
          </a:p>
          <a:p>
            <a:pPr marL="0" marR="0" lvl="0" indent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CA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venir LT Std 55 Roman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en-CA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venir LT Std 55 Roman" pitchFamily="34" charset="0"/>
                <a:cs typeface="Arial" pitchFamily="34" charset="0"/>
              </a:rPr>
              <a:t> There are few spaces for people to gather, learn, and build their networks.</a:t>
            </a:r>
          </a:p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CA" sz="1600" b="1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Avenir LT Std 55 Roman" pitchFamily="34" charset="0"/>
                <a:cs typeface="Arial" pitchFamily="34" charset="0"/>
              </a:rPr>
              <a:t> </a:t>
            </a:r>
          </a:p>
          <a:p>
            <a:pPr marL="0" marR="0" lvl="0" indent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lang="en-CA" sz="1600" b="1" dirty="0">
                <a:solidFill>
                  <a:srgbClr val="000000"/>
                </a:solidFill>
                <a:latin typeface="Avenir LT Std 55 Roman" pitchFamily="34" charset="0"/>
                <a:cs typeface="Arial" pitchFamily="34" charset="0"/>
              </a:rPr>
              <a:t> </a:t>
            </a:r>
            <a:r>
              <a:rPr kumimoji="0" lang="en-CA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venir LT Std 55 Roman" pitchFamily="34" charset="0"/>
                <a:cs typeface="Arial" pitchFamily="34" charset="0"/>
              </a:rPr>
              <a:t>There are few services with limited capacity to respond to ever changing </a:t>
            </a:r>
          </a:p>
          <a:p>
            <a:pPr marL="0" marR="0" lvl="0" indent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CA" sz="1600" b="1" dirty="0">
                <a:solidFill>
                  <a:srgbClr val="000000"/>
                </a:solidFill>
                <a:latin typeface="Avenir LT Std 55 Roman" pitchFamily="34" charset="0"/>
                <a:cs typeface="Arial" pitchFamily="34" charset="0"/>
              </a:rPr>
              <a:t>   </a:t>
            </a:r>
            <a:r>
              <a:rPr kumimoji="0" lang="en-CA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venir LT Std 55 Roman" pitchFamily="34" charset="0"/>
                <a:cs typeface="Arial" pitchFamily="34" charset="0"/>
              </a:rPr>
              <a:t>community needs.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744980" y="1581150"/>
            <a:ext cx="53225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latin typeface="Avenir LT Std 55 Roman" pitchFamily="34" charset="0"/>
                <a:ea typeface="Calibri" pitchFamily="34" charset="0"/>
                <a:cs typeface="Times New Roman" pitchFamily="18" charset="0"/>
              </a:rPr>
              <a:t>The Problem We are Focused On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Slide Number Placeholder 9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31" tIns="45715" rIns="91431" bIns="45715" rtlCol="0">
            <a:normAutofit/>
          </a:bodyPr>
          <a:lstStyle/>
          <a:p>
            <a:pPr marR="0" lvl="0" indent="-342900" algn="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fld id="{A5FBB4AC-9A9B-3E4D-A7A2-7AA1DDFBEB23}" type="slidenum">
              <a:rPr lang="en-US" sz="1200" smtClean="0">
                <a:solidFill>
                  <a:schemeClr val="tx1">
                    <a:tint val="75000"/>
                  </a:schemeClr>
                </a:solidFill>
              </a:rPr>
              <a:pPr marR="0" lvl="0" indent="-342900" algn="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t>7</a:t>
            </a:fld>
            <a:endParaRPr lang="en-US" sz="1200" dirty="0">
              <a:solidFill>
                <a:schemeClr val="tx1">
                  <a:tint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B4AC-9A9B-3E4D-A7A2-7AA1DDFBEB23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5" name="Picture 4" descr="2015_Campaig_PPT_Bann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408176"/>
          </a:xfrm>
          <a:prstGeom prst="rect">
            <a:avLst/>
          </a:prstGeom>
        </p:spPr>
      </p:pic>
      <p:pic>
        <p:nvPicPr>
          <p:cNvPr id="1027" name="Picture 3" descr="C:\Users\dshime\AppData\Local\Microsoft\Windows\Temporary Internet Files\Content.IE5\B2802T5M\fotolia_24217036_l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62424" y="1408176"/>
            <a:ext cx="4981575" cy="507644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635512" y="301377"/>
            <a:ext cx="52513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2200" b="1" dirty="0">
                <a:solidFill>
                  <a:schemeClr val="bg1"/>
                </a:solidFill>
                <a:latin typeface="Avenir LT Std 55 Roman" pitchFamily="34" charset="0"/>
              </a:rPr>
              <a:t>Charting the Roadmap:</a:t>
            </a:r>
          </a:p>
          <a:p>
            <a:pPr algn="r"/>
            <a:r>
              <a:rPr lang="en-CA" sz="2200" b="1" dirty="0">
                <a:solidFill>
                  <a:schemeClr val="bg1"/>
                </a:solidFill>
                <a:latin typeface="Avenir LT Std 55 Roman" pitchFamily="34" charset="0"/>
              </a:rPr>
              <a:t>From Here to There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38149" y="1619250"/>
            <a:ext cx="4905375" cy="4737100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  <a:buNone/>
            </a:pPr>
            <a:r>
              <a:rPr lang="en-CA" sz="2400" b="1" dirty="0">
                <a:latin typeface="Avenir LT Std 55 Roman" pitchFamily="34" charset="0"/>
              </a:rPr>
              <a:t>How to respond to the problem identified?</a:t>
            </a: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en-CA" sz="2000" dirty="0">
                <a:latin typeface="Avenir LT Std 55 Roman" pitchFamily="34" charset="0"/>
              </a:rPr>
              <a:t>Articulate your response – program/strategy:</a:t>
            </a:r>
          </a:p>
          <a:p>
            <a:pPr lvl="1">
              <a:spcAft>
                <a:spcPts val="600"/>
              </a:spcAft>
              <a:buFont typeface="Wingdings" pitchFamily="2" charset="2"/>
              <a:buChar char="ü"/>
            </a:pPr>
            <a:r>
              <a:rPr lang="en-CA" sz="1600" dirty="0">
                <a:latin typeface="Avenir LT Std 55 Roman" pitchFamily="34" charset="0"/>
              </a:rPr>
              <a:t>Theory of change</a:t>
            </a:r>
          </a:p>
          <a:p>
            <a:pPr lvl="1">
              <a:spcAft>
                <a:spcPts val="600"/>
              </a:spcAft>
              <a:buFont typeface="Wingdings" pitchFamily="2" charset="2"/>
              <a:buChar char="ü"/>
            </a:pPr>
            <a:r>
              <a:rPr lang="en-CA" sz="1600" dirty="0">
                <a:latin typeface="Avenir LT Std 55 Roman" pitchFamily="34" charset="0"/>
              </a:rPr>
              <a:t>M&amp;E framework</a:t>
            </a:r>
          </a:p>
          <a:p>
            <a:pPr lvl="1">
              <a:spcAft>
                <a:spcPts val="600"/>
              </a:spcAft>
              <a:buFont typeface="Wingdings" pitchFamily="2" charset="2"/>
              <a:buChar char="ü"/>
            </a:pPr>
            <a:r>
              <a:rPr lang="en-CA" sz="1600" dirty="0">
                <a:latin typeface="Avenir LT Std 55 Roman" pitchFamily="34" charset="0"/>
              </a:rPr>
              <a:t>Implement the framework to measure progress and learn during the process</a:t>
            </a:r>
          </a:p>
          <a:p>
            <a:pPr lvl="1">
              <a:spcAft>
                <a:spcPts val="600"/>
              </a:spcAft>
              <a:buFont typeface="Wingdings" pitchFamily="2" charset="2"/>
              <a:buChar char="ü"/>
            </a:pPr>
            <a:endParaRPr lang="en-CA" sz="1600" dirty="0">
              <a:latin typeface="Avenir LT Std 55 Roman" pitchFamily="34" charset="0"/>
            </a:endParaRPr>
          </a:p>
          <a:p>
            <a:pPr>
              <a:buNone/>
            </a:pPr>
            <a:endParaRPr lang="en-CA" sz="1600" dirty="0">
              <a:latin typeface="Avenir LT Std 55 Roman" pitchFamily="34" charset="0"/>
            </a:endParaRPr>
          </a:p>
          <a:p>
            <a:pPr>
              <a:buNone/>
            </a:pPr>
            <a:r>
              <a:rPr lang="en-CA" sz="1400" dirty="0">
                <a:latin typeface="Avenir LT Std 55 Roman" pitchFamily="34" charset="0"/>
              </a:rPr>
              <a:t/>
            </a:r>
            <a:br>
              <a:rPr lang="en-CA" sz="1400" dirty="0">
                <a:latin typeface="Avenir LT Std 55 Roman" pitchFamily="34" charset="0"/>
              </a:rPr>
            </a:br>
            <a:endParaRPr lang="en-CA" sz="1400" dirty="0">
              <a:latin typeface="Avenir LT Std 55 Roman" pitchFamily="34" charset="0"/>
            </a:endParaRPr>
          </a:p>
          <a:p>
            <a:pPr lvl="1">
              <a:buFont typeface="+mj-lt"/>
              <a:buAutoNum type="arabicPeriod"/>
            </a:pPr>
            <a:endParaRPr lang="en-CA" sz="1000" dirty="0">
              <a:latin typeface="Avenir LT Std 55 Roman" pitchFamily="34" charset="0"/>
            </a:endParaRPr>
          </a:p>
          <a:p>
            <a:pPr>
              <a:buNone/>
            </a:pPr>
            <a:endParaRPr lang="en-CA" sz="1400" dirty="0">
              <a:latin typeface="Avenir LT Std 55 Roman" pitchFamily="34" charset="0"/>
            </a:endParaRPr>
          </a:p>
          <a:p>
            <a:pPr>
              <a:buNone/>
            </a:pPr>
            <a:endParaRPr lang="en-CA" sz="1400" dirty="0">
              <a:latin typeface="Avenir LT Std 55 Roma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478071"/>
          <a:ext cx="8229600" cy="41563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7595">
                <a:tc gridSpan="3">
                  <a:txBody>
                    <a:bodyPr/>
                    <a:lstStyle/>
                    <a:p>
                      <a:pPr algn="ctr"/>
                      <a:r>
                        <a:rPr lang="en-CA" sz="2400" b="1" dirty="0">
                          <a:solidFill>
                            <a:srgbClr val="FF0000"/>
                          </a:solidFill>
                          <a:latin typeface="Avenir LT Std 55 Roman" pitchFamily="34" charset="0"/>
                        </a:rPr>
                        <a:t>Ultimate</a:t>
                      </a:r>
                      <a:r>
                        <a:rPr lang="en-CA" sz="2400" b="1" baseline="0" dirty="0">
                          <a:solidFill>
                            <a:srgbClr val="FF0000"/>
                          </a:solidFill>
                          <a:latin typeface="Avenir LT Std 55 Roman" pitchFamily="34" charset="0"/>
                        </a:rPr>
                        <a:t> Goal</a:t>
                      </a:r>
                      <a:endParaRPr lang="en-CA" sz="2400" b="1" dirty="0">
                        <a:solidFill>
                          <a:srgbClr val="FF0000"/>
                        </a:solidFill>
                        <a:latin typeface="Avenir LT Std 55 Roman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7595">
                <a:tc gridSpan="3">
                  <a:txBody>
                    <a:bodyPr/>
                    <a:lstStyle/>
                    <a:p>
                      <a:pPr algn="ctr"/>
                      <a:r>
                        <a:rPr lang="en-CA" sz="2000" dirty="0">
                          <a:latin typeface="Avenir LT Std 55 Roman" pitchFamily="34" charset="0"/>
                        </a:rPr>
                        <a:t>To build stronger neighbourhoods in order to improve the quality of life of people in Toronto and York Region</a:t>
                      </a:r>
                    </a:p>
                    <a:p>
                      <a:pPr algn="ctr"/>
                      <a:endParaRPr lang="en-CA" sz="1600" dirty="0">
                        <a:latin typeface="Avenir LT Std 55 Roman" pitchFamily="34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7595">
                <a:tc grid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2400" b="1" dirty="0">
                          <a:solidFill>
                            <a:srgbClr val="FF0000"/>
                          </a:solidFill>
                          <a:latin typeface="Avenir LT Std 55 Roman" pitchFamily="34" charset="0"/>
                        </a:rPr>
                        <a:t>Mutually Reinforcing Outcomes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96232">
                <a:tc>
                  <a:txBody>
                    <a:bodyPr/>
                    <a:lstStyle/>
                    <a:p>
                      <a:r>
                        <a:rPr lang="en-CA" sz="2000" dirty="0">
                          <a:latin typeface="Avenir LT Std 55 Roman" pitchFamily="34" charset="0"/>
                        </a:rPr>
                        <a:t>Stronger social infrastructure to support the wellbeing of residents in the neighbourhoods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2000" kern="1200" dirty="0">
                          <a:solidFill>
                            <a:schemeClr val="dk1"/>
                          </a:solidFill>
                          <a:latin typeface="Avenir LT Std 55 Roman" pitchFamily="34" charset="0"/>
                          <a:ea typeface="+mn-ea"/>
                          <a:cs typeface="+mn-cs"/>
                        </a:rPr>
                        <a:t>Increased resident leadership &amp; influence over neighbourhood conditions</a:t>
                      </a:r>
                      <a:endParaRPr lang="en-CA" sz="2000" dirty="0">
                        <a:latin typeface="Avenir LT Std 55 Roman" pitchFamily="34" charset="0"/>
                      </a:endParaRPr>
                    </a:p>
                    <a:p>
                      <a:endParaRPr lang="en-CA" sz="2000" dirty="0">
                        <a:latin typeface="Avenir LT Std 55 Roman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CA" sz="2000" kern="1200" dirty="0">
                          <a:solidFill>
                            <a:schemeClr val="dk1"/>
                          </a:solidFill>
                          <a:latin typeface="Avenir LT Std 55 Roman" pitchFamily="34" charset="0"/>
                          <a:ea typeface="+mn-ea"/>
                          <a:cs typeface="+mn-cs"/>
                        </a:rPr>
                        <a:t>Increased public &amp; political understanding and increased investment</a:t>
                      </a:r>
                      <a:r>
                        <a:rPr lang="en-CA" sz="2000" kern="1200" baseline="0" dirty="0">
                          <a:solidFill>
                            <a:schemeClr val="dk1"/>
                          </a:solidFill>
                          <a:latin typeface="Avenir LT Std 55 Roman" pitchFamily="34" charset="0"/>
                          <a:ea typeface="+mn-ea"/>
                          <a:cs typeface="+mn-cs"/>
                        </a:rPr>
                        <a:t> in neighbourhood conditions</a:t>
                      </a:r>
                      <a:endParaRPr lang="en-CA" sz="2000" dirty="0">
                        <a:latin typeface="Avenir LT Std 55 Roman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B4AC-9A9B-3E4D-A7A2-7AA1DDFBEB23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5" name="Picture 4" descr="2015_Campaig_PPT_Bann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408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551AB650221948B41E2DAF5AE684E2" ma:contentTypeVersion="0" ma:contentTypeDescription="Create a new document." ma:contentTypeScope="" ma:versionID="5fd61b47a132af0d8ef58adb4f1c8ed0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ddb0c952b897a810c8a4e377cff6bff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FDA32EA4-CF0C-412D-81CC-FF20C140D8C3}">
  <ds:schemaRefs>
    <ds:schemaRef ds:uri="http://schemas.microsoft.com/office/2006/metadata/properties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2C70C684-30E6-410D-9940-84DBA382F8A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3D00FEA-6074-4A92-8889-FB0042FBC4E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4511</TotalTime>
  <Words>561</Words>
  <Application>Microsoft Office PowerPoint</Application>
  <PresentationFormat>On-screen Show (4:3)</PresentationFormat>
  <Paragraphs>164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ＭＳ Ｐゴシック</vt:lpstr>
      <vt:lpstr>Arial</vt:lpstr>
      <vt:lpstr>Avenir LT Std 55 Roman</vt:lpstr>
      <vt:lpstr>Avenir LT Std 85 Heavy</vt:lpstr>
      <vt:lpstr>Calibri</vt:lpstr>
      <vt:lpstr>Geneva</vt:lpstr>
      <vt:lpstr>Times New Roman</vt:lpstr>
      <vt:lpstr>Wingdings</vt:lpstr>
      <vt:lpstr>Office Theme</vt:lpstr>
      <vt:lpstr>How to use evidence from census and other data sources to tell your change story?  Case study: Building Strong Neighbourhoods Strategy </vt:lpstr>
      <vt:lpstr>PowerPoint Presentation</vt:lpstr>
      <vt:lpstr>PowerPoint Presentation</vt:lpstr>
      <vt:lpstr> Why neighbourhoods became a priority: Growing Concentrations of Poverty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>UWTYR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Serban Dinca-Panaitescu</cp:lastModifiedBy>
  <cp:revision>392</cp:revision>
  <dcterms:created xsi:type="dcterms:W3CDTF">2015-07-10T19:12:12Z</dcterms:created>
  <dcterms:modified xsi:type="dcterms:W3CDTF">2017-04-27T00:13:08Z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0x01010075551AB650221948B41E2DAF5AE684E2</vt:lpwstr>
  </property>
</Properties>
</file>