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Lst>
  <p:notesMasterIdLst>
    <p:notesMasterId r:id="rId30"/>
  </p:notesMasterIdLst>
  <p:sldIdLst>
    <p:sldId id="256" r:id="rId2"/>
    <p:sldId id="284" r:id="rId3"/>
    <p:sldId id="258" r:id="rId4"/>
    <p:sldId id="285" r:id="rId5"/>
    <p:sldId id="28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74"/>
    <p:restoredTop sz="74594"/>
  </p:normalViewPr>
  <p:slideViewPr>
    <p:cSldViewPr snapToGrid="0" snapToObjects="1" showGuides="1">
      <p:cViewPr varScale="1">
        <p:scale>
          <a:sx n="65" d="100"/>
          <a:sy n="65" d="100"/>
        </p:scale>
        <p:origin x="240" y="5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22352179"/>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2" name="Shape 14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9932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14" name="Shape 21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8286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20" name="Shape 22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2388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26" name="Shape 22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51339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33" name="Shape 233"/>
          <p:cNvSpPr>
            <a:spLocks noGrp="1"/>
          </p:cNvSpPr>
          <p:nvPr>
            <p:ph type="body" sz="quarter" idx="1"/>
          </p:nvPr>
        </p:nvSpPr>
        <p:spPr>
          <a:prstGeom prst="rect">
            <a:avLst/>
          </a:prstGeom>
        </p:spPr>
        <p:txBody>
          <a:bodyPr/>
          <a:lstStyle/>
          <a:p>
            <a:pPr>
              <a:defRPr b="1"/>
            </a:pPr>
            <a:endParaRPr dirty="0"/>
          </a:p>
        </p:txBody>
      </p:sp>
    </p:spTree>
    <p:extLst>
      <p:ext uri="{BB962C8B-B14F-4D97-AF65-F5344CB8AC3E}">
        <p14:creationId xmlns:p14="http://schemas.microsoft.com/office/powerpoint/2010/main" val="424291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40" name="Shape 24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7772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47" name="Shape 24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2674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54" name="Shape 254"/>
          <p:cNvSpPr>
            <a:spLocks noGrp="1"/>
          </p:cNvSpPr>
          <p:nvPr>
            <p:ph type="body" sz="quarter" idx="1"/>
          </p:nvPr>
        </p:nvSpPr>
        <p:spPr>
          <a:prstGeom prst="rect">
            <a:avLst/>
          </a:prstGeom>
        </p:spPr>
        <p:txBody>
          <a:bodyPr/>
          <a:lstStyle/>
          <a:p>
            <a:pPr>
              <a:spcBef>
                <a:spcPts val="600"/>
              </a:spcBef>
              <a:defRPr>
                <a:latin typeface="Arial"/>
                <a:ea typeface="Arial"/>
                <a:cs typeface="Arial"/>
                <a:sym typeface="Arial"/>
              </a:defRPr>
            </a:pPr>
            <a:endParaRPr dirty="0"/>
          </a:p>
        </p:txBody>
      </p:sp>
    </p:spTree>
    <p:extLst>
      <p:ext uri="{BB962C8B-B14F-4D97-AF65-F5344CB8AC3E}">
        <p14:creationId xmlns:p14="http://schemas.microsoft.com/office/powerpoint/2010/main" val="3368192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59" name="Shape 25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28041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66" name="Shape 266"/>
          <p:cNvSpPr>
            <a:spLocks noGrp="1"/>
          </p:cNvSpPr>
          <p:nvPr>
            <p:ph type="body" sz="quarter" idx="1"/>
          </p:nvPr>
        </p:nvSpPr>
        <p:spPr>
          <a:prstGeom prst="rect">
            <a:avLst/>
          </a:prstGeom>
        </p:spPr>
        <p:txBody>
          <a:bodyPr/>
          <a:lstStyle/>
          <a:p>
            <a:pPr defTabSz="457200">
              <a:defRPr sz="2000"/>
            </a:pPr>
            <a:endParaRPr dirty="0"/>
          </a:p>
        </p:txBody>
      </p:sp>
    </p:spTree>
    <p:extLst>
      <p:ext uri="{BB962C8B-B14F-4D97-AF65-F5344CB8AC3E}">
        <p14:creationId xmlns:p14="http://schemas.microsoft.com/office/powerpoint/2010/main" val="4050425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2" name="Shape 272"/>
          <p:cNvSpPr>
            <a:spLocks noGrp="1"/>
          </p:cNvSpPr>
          <p:nvPr>
            <p:ph type="body" sz="quarter" idx="1"/>
          </p:nvPr>
        </p:nvSpPr>
        <p:spPr>
          <a:prstGeom prst="rect">
            <a:avLst/>
          </a:prstGeom>
        </p:spPr>
        <p:txBody>
          <a:bodyPr/>
          <a:lstStyle/>
          <a:p>
            <a:pPr>
              <a:spcBef>
                <a:spcPts val="1200"/>
              </a:spcBef>
              <a:defRPr sz="2000"/>
            </a:pPr>
            <a:endParaRPr dirty="0"/>
          </a:p>
        </p:txBody>
      </p:sp>
    </p:spTree>
    <p:extLst>
      <p:ext uri="{BB962C8B-B14F-4D97-AF65-F5344CB8AC3E}">
        <p14:creationId xmlns:p14="http://schemas.microsoft.com/office/powerpoint/2010/main" val="279099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46154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8" name="Shape 278"/>
          <p:cNvSpPr>
            <a:spLocks noGrp="1"/>
          </p:cNvSpPr>
          <p:nvPr>
            <p:ph type="body" sz="quarter" idx="1"/>
          </p:nvPr>
        </p:nvSpPr>
        <p:spPr>
          <a:prstGeom prst="rect">
            <a:avLst/>
          </a:prstGeom>
        </p:spPr>
        <p:txBody>
          <a:bodyPr/>
          <a:lstStyle/>
          <a:p>
            <a:pPr>
              <a:spcBef>
                <a:spcPts val="1200"/>
              </a:spcBef>
              <a:defRPr sz="2000"/>
            </a:pPr>
            <a:endParaRPr dirty="0"/>
          </a:p>
        </p:txBody>
      </p:sp>
    </p:spTree>
    <p:extLst>
      <p:ext uri="{BB962C8B-B14F-4D97-AF65-F5344CB8AC3E}">
        <p14:creationId xmlns:p14="http://schemas.microsoft.com/office/powerpoint/2010/main" val="837217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84" name="Shape 28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11038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91" name="Shape 291"/>
          <p:cNvSpPr>
            <a:spLocks noGrp="1"/>
          </p:cNvSpPr>
          <p:nvPr>
            <p:ph type="body" sz="quarter" idx="1"/>
          </p:nvPr>
        </p:nvSpPr>
        <p:spPr>
          <a:prstGeom prst="rect">
            <a:avLst/>
          </a:prstGeom>
        </p:spPr>
        <p:txBody>
          <a:bodyPr/>
          <a:lstStyle/>
          <a:p>
            <a:endParaRPr dirty="0"/>
          </a:p>
          <a:p>
            <a:endParaRPr dirty="0"/>
          </a:p>
        </p:txBody>
      </p:sp>
    </p:spTree>
    <p:extLst>
      <p:ext uri="{BB962C8B-B14F-4D97-AF65-F5344CB8AC3E}">
        <p14:creationId xmlns:p14="http://schemas.microsoft.com/office/powerpoint/2010/main" val="4167533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2" name="Shape 30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01396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10" name="Shape 31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40245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4919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804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381000" y="685800"/>
            <a:ext cx="6096000" cy="3429000"/>
          </a:xfrm>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pPr>
              <a:defRPr b="1"/>
            </a:pPr>
            <a:endParaRPr dirty="0"/>
          </a:p>
        </p:txBody>
      </p:sp>
    </p:spTree>
    <p:extLst>
      <p:ext uri="{BB962C8B-B14F-4D97-AF65-F5344CB8AC3E}">
        <p14:creationId xmlns:p14="http://schemas.microsoft.com/office/powerpoint/2010/main" val="350689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90" name="Shape 190"/>
          <p:cNvSpPr>
            <a:spLocks noGrp="1"/>
          </p:cNvSpPr>
          <p:nvPr>
            <p:ph type="body" sz="quarter" idx="1"/>
          </p:nvPr>
        </p:nvSpPr>
        <p:spPr>
          <a:prstGeom prst="rect">
            <a:avLst/>
          </a:prstGeom>
        </p:spPr>
        <p:txBody>
          <a:bodyPr/>
          <a:lstStyle/>
          <a:p>
            <a:pPr>
              <a:spcBef>
                <a:spcPts val="1200"/>
              </a:spcBef>
            </a:pPr>
            <a:endParaRPr dirty="0"/>
          </a:p>
        </p:txBody>
      </p:sp>
    </p:spTree>
    <p:extLst>
      <p:ext uri="{BB962C8B-B14F-4D97-AF65-F5344CB8AC3E}">
        <p14:creationId xmlns:p14="http://schemas.microsoft.com/office/powerpoint/2010/main" val="398714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96" name="Shape 19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1925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01" name="Shape 20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8240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07" name="Shape 207"/>
          <p:cNvSpPr>
            <a:spLocks noGrp="1"/>
          </p:cNvSpPr>
          <p:nvPr>
            <p:ph type="body" sz="quarter" idx="1"/>
          </p:nvPr>
        </p:nvSpPr>
        <p:spPr>
          <a:prstGeom prst="rect">
            <a:avLst/>
          </a:prstGeom>
        </p:spPr>
        <p:txBody>
          <a:bodyPr/>
          <a:lstStyle/>
          <a:p>
            <a:br>
              <a:rPr dirty="0"/>
            </a:br>
            <a:endParaRPr dirty="0"/>
          </a:p>
        </p:txBody>
      </p:sp>
    </p:spTree>
    <p:extLst>
      <p:ext uri="{BB962C8B-B14F-4D97-AF65-F5344CB8AC3E}">
        <p14:creationId xmlns:p14="http://schemas.microsoft.com/office/powerpoint/2010/main" val="1965211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02C2-9AD8-3E4F-AD78-16A63BD79B88}"/>
              </a:ext>
            </a:extLst>
          </p:cNvPr>
          <p:cNvSpPr>
            <a:spLocks noGrp="1"/>
          </p:cNvSpPr>
          <p:nvPr>
            <p:ph type="ctrTitle"/>
          </p:nvPr>
        </p:nvSpPr>
        <p:spPr>
          <a:xfrm>
            <a:off x="3191281" y="2214348"/>
            <a:ext cx="8792563" cy="1810694"/>
          </a:xfrm>
        </p:spPr>
        <p:txBody>
          <a:bodyPr anchor="b">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D1CD1CB-1ED8-9B4E-AD44-9268D5BAD4C2}"/>
              </a:ext>
            </a:extLst>
          </p:cNvPr>
          <p:cNvSpPr>
            <a:spLocks noGrp="1"/>
          </p:cNvSpPr>
          <p:nvPr>
            <p:ph type="subTitle" idx="1"/>
          </p:nvPr>
        </p:nvSpPr>
        <p:spPr>
          <a:xfrm>
            <a:off x="3191281" y="4107796"/>
            <a:ext cx="8792563" cy="646016"/>
          </a:xfrm>
          <a:prstGeom prst="rect">
            <a:avLst/>
          </a:prstGeom>
        </p:spPr>
        <p:txBody>
          <a:bodyPr/>
          <a:lstStyle>
            <a:lvl1pPr marL="0" indent="0" algn="l">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1" name="Picture 20" descr="Vote button that is the Toronto Elections brand. The button is a square, with white overlay text on a black background. Text reads, Vote, October 24, toronto dot C A slash elections." title="Toronto Elections Button">
            <a:extLst>
              <a:ext uri="{FF2B5EF4-FFF2-40B4-BE49-F238E27FC236}">
                <a16:creationId xmlns:a16="http://schemas.microsoft.com/office/drawing/2014/main" id="{B03D05E4-8729-2648-9CFC-DD721A4D1EC1}"/>
              </a:ext>
            </a:extLst>
          </p:cNvPr>
          <p:cNvPicPr>
            <a:picLocks noChangeAspect="1"/>
          </p:cNvPicPr>
          <p:nvPr/>
        </p:nvPicPr>
        <p:blipFill>
          <a:blip r:embed="rId2"/>
          <a:stretch>
            <a:fillRect/>
          </a:stretch>
        </p:blipFill>
        <p:spPr>
          <a:xfrm>
            <a:off x="0" y="1869362"/>
            <a:ext cx="3137210" cy="3137210"/>
          </a:xfrm>
          <a:prstGeom prst="rect">
            <a:avLst/>
          </a:prstGeom>
        </p:spPr>
      </p:pic>
      <p:pic>
        <p:nvPicPr>
          <p:cNvPr id="23" name="Picture 22" descr="City of Toronto Logo" title="City of Toronto Logo">
            <a:extLst>
              <a:ext uri="{FF2B5EF4-FFF2-40B4-BE49-F238E27FC236}">
                <a16:creationId xmlns:a16="http://schemas.microsoft.com/office/drawing/2014/main" id="{DB49D412-C17B-6144-B8D2-989E338F5A5A}"/>
              </a:ext>
            </a:extLst>
          </p:cNvPr>
          <p:cNvPicPr>
            <a:picLocks noChangeAspect="1"/>
          </p:cNvPicPr>
          <p:nvPr/>
        </p:nvPicPr>
        <p:blipFill>
          <a:blip r:embed="rId3"/>
          <a:stretch>
            <a:fillRect/>
          </a:stretch>
        </p:blipFill>
        <p:spPr>
          <a:xfrm>
            <a:off x="473529" y="6128657"/>
            <a:ext cx="1387736" cy="428172"/>
          </a:xfrm>
          <a:prstGeom prst="rect">
            <a:avLst/>
          </a:prstGeom>
        </p:spPr>
      </p:pic>
      <p:sp>
        <p:nvSpPr>
          <p:cNvPr id="6" name="Slide Number Placeholder 5">
            <a:extLst>
              <a:ext uri="{FF2B5EF4-FFF2-40B4-BE49-F238E27FC236}">
                <a16:creationId xmlns:a16="http://schemas.microsoft.com/office/drawing/2014/main" id="{7C38DCDD-8613-EA43-BD4B-78B33B6428E9}"/>
              </a:ext>
            </a:extLst>
          </p:cNvPr>
          <p:cNvSpPr>
            <a:spLocks noGrp="1"/>
          </p:cNvSpPr>
          <p:nvPr>
            <p:ph type="sldNum" sz="quarter" idx="12"/>
          </p:nvPr>
        </p:nvSpPr>
        <p:spPr>
          <a:xfrm>
            <a:off x="10906718" y="6191704"/>
            <a:ext cx="953322" cy="365125"/>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CA" smtClean="0"/>
              <a:t>‹#›</a:t>
            </a:fld>
            <a:endParaRPr lang="en-CA" dirty="0"/>
          </a:p>
        </p:txBody>
      </p:sp>
    </p:spTree>
    <p:extLst>
      <p:ext uri="{BB962C8B-B14F-4D97-AF65-F5344CB8AC3E}">
        <p14:creationId xmlns:p14="http://schemas.microsoft.com/office/powerpoint/2010/main" val="307800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pic>
        <p:nvPicPr>
          <p:cNvPr id="6" name="Picture 5" descr="City of Toronto Logo" title="City of Toronto Logo">
            <a:extLst>
              <a:ext uri="{FF2B5EF4-FFF2-40B4-BE49-F238E27FC236}">
                <a16:creationId xmlns:a16="http://schemas.microsoft.com/office/drawing/2014/main" id="{13211A00-7E9C-8B4F-9493-4D962E3A0121}"/>
              </a:ext>
            </a:extLst>
          </p:cNvPr>
          <p:cNvPicPr>
            <a:picLocks noChangeAspect="1"/>
          </p:cNvPicPr>
          <p:nvPr/>
        </p:nvPicPr>
        <p:blipFill>
          <a:blip r:embed="rId2"/>
          <a:stretch>
            <a:fillRect/>
          </a:stretch>
        </p:blipFill>
        <p:spPr>
          <a:xfrm>
            <a:off x="473529" y="6128657"/>
            <a:ext cx="1387736" cy="428172"/>
          </a:xfrm>
          <a:prstGeom prst="rect">
            <a:avLst/>
          </a:prstGeom>
        </p:spPr>
      </p:pic>
      <p:sp>
        <p:nvSpPr>
          <p:cNvPr id="8" name="Slide Number Placeholder 5">
            <a:extLst>
              <a:ext uri="{FF2B5EF4-FFF2-40B4-BE49-F238E27FC236}">
                <a16:creationId xmlns:a16="http://schemas.microsoft.com/office/drawing/2014/main" id="{19EA4E48-7F57-DD4E-BE80-690779C04013}"/>
              </a:ext>
            </a:extLst>
          </p:cNvPr>
          <p:cNvSpPr>
            <a:spLocks noGrp="1"/>
          </p:cNvSpPr>
          <p:nvPr>
            <p:ph type="sldNum" sz="quarter" idx="12"/>
          </p:nvPr>
        </p:nvSpPr>
        <p:spPr>
          <a:xfrm>
            <a:off x="10906718" y="6191704"/>
            <a:ext cx="953322" cy="365125"/>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CA" smtClean="0"/>
              <a:t>‹#›</a:t>
            </a:fld>
            <a:endParaRPr lang="en-CA" dirty="0"/>
          </a:p>
        </p:txBody>
      </p:sp>
      <p:sp>
        <p:nvSpPr>
          <p:cNvPr id="5" name="Text Placeholder 3">
            <a:extLst>
              <a:ext uri="{FF2B5EF4-FFF2-40B4-BE49-F238E27FC236}">
                <a16:creationId xmlns:a16="http://schemas.microsoft.com/office/drawing/2014/main" id="{73A873CD-AAB4-674A-AB1D-2FCCFD63811A}"/>
              </a:ext>
            </a:extLst>
          </p:cNvPr>
          <p:cNvSpPr>
            <a:spLocks noGrp="1"/>
          </p:cNvSpPr>
          <p:nvPr>
            <p:ph type="body" sz="half" idx="2"/>
          </p:nvPr>
        </p:nvSpPr>
        <p:spPr>
          <a:xfrm>
            <a:off x="839788" y="2057400"/>
            <a:ext cx="10514012"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6788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81" name="Shape 81"/>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2" name="Shape 82"/>
          <p:cNvSpPr>
            <a:spLocks noGrp="1"/>
          </p:cNvSpPr>
          <p:nvPr>
            <p:ph type="body" sz="half" idx="1"/>
          </p:nvPr>
        </p:nvSpPr>
        <p:spPr>
          <a:xfrm>
            <a:off x="4889274" y="2057400"/>
            <a:ext cx="4831670" cy="3811588"/>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2835257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72" name="Shape 72"/>
          <p:cNvSpPr>
            <a:spLocks noGrp="1"/>
          </p:cNvSpPr>
          <p:nvPr>
            <p:ph type="title"/>
          </p:nvPr>
        </p:nvSpPr>
        <p:spPr>
          <a:xfrm>
            <a:off x="838200" y="365125"/>
            <a:ext cx="8207124" cy="1325563"/>
          </a:xfrm>
          <a:prstGeom prst="rect">
            <a:avLst/>
          </a:prstGeom>
        </p:spPr>
        <p:txBody>
          <a:bodyPr/>
          <a:lstStyle/>
          <a:p>
            <a:r>
              <a:t>Title Text</a:t>
            </a:r>
          </a:p>
        </p:txBody>
      </p:sp>
      <p:sp>
        <p:nvSpPr>
          <p:cNvPr id="73" name="Shape 73"/>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74" name="Shape 74"/>
          <p:cNvSpPr>
            <a:spLocks noGrp="1"/>
          </p:cNvSpPr>
          <p:nvPr>
            <p:ph type="body" idx="1"/>
          </p:nvPr>
        </p:nvSpPr>
        <p:spPr>
          <a:xfrm>
            <a:off x="838200" y="1881188"/>
            <a:ext cx="11021840" cy="40243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161027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Title Text</a:t>
            </a:r>
          </a:p>
        </p:txBody>
      </p:sp>
      <p:sp>
        <p:nvSpPr>
          <p:cNvPr id="113" name="Shape 11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660359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908E-CDC9-0843-8338-E30B1343497D}"/>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B77CC8B-BCA8-5444-90B5-AC77656B0C7B}"/>
              </a:ext>
            </a:extLst>
          </p:cNvPr>
          <p:cNvSpPr>
            <a:spLocks noGrp="1"/>
          </p:cNvSpPr>
          <p:nvPr>
            <p:ph idx="1"/>
          </p:nvPr>
        </p:nvSpPr>
        <p:spPr>
          <a:xfrm>
            <a:off x="838200" y="1825625"/>
            <a:ext cx="10515600" cy="41397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City of Toronto Logo" title="City of Toronto Logo">
            <a:extLst>
              <a:ext uri="{FF2B5EF4-FFF2-40B4-BE49-F238E27FC236}">
                <a16:creationId xmlns:a16="http://schemas.microsoft.com/office/drawing/2014/main" id="{3A101D14-ED9B-A441-A139-0BD6A1B9CB48}"/>
              </a:ext>
            </a:extLst>
          </p:cNvPr>
          <p:cNvPicPr>
            <a:picLocks noChangeAspect="1"/>
          </p:cNvPicPr>
          <p:nvPr/>
        </p:nvPicPr>
        <p:blipFill>
          <a:blip r:embed="rId2"/>
          <a:stretch>
            <a:fillRect/>
          </a:stretch>
        </p:blipFill>
        <p:spPr>
          <a:xfrm>
            <a:off x="473529" y="6128657"/>
            <a:ext cx="1387736" cy="428172"/>
          </a:xfrm>
          <a:prstGeom prst="rect">
            <a:avLst/>
          </a:prstGeom>
        </p:spPr>
      </p:pic>
      <p:sp>
        <p:nvSpPr>
          <p:cNvPr id="9" name="Slide Number Placeholder 5">
            <a:extLst>
              <a:ext uri="{FF2B5EF4-FFF2-40B4-BE49-F238E27FC236}">
                <a16:creationId xmlns:a16="http://schemas.microsoft.com/office/drawing/2014/main" id="{4800D776-DE76-C140-AE93-4B426611048A}"/>
              </a:ext>
            </a:extLst>
          </p:cNvPr>
          <p:cNvSpPr>
            <a:spLocks noGrp="1"/>
          </p:cNvSpPr>
          <p:nvPr>
            <p:ph type="sldNum" sz="quarter" idx="12"/>
          </p:nvPr>
        </p:nvSpPr>
        <p:spPr>
          <a:xfrm>
            <a:off x="10906718" y="6191704"/>
            <a:ext cx="953322" cy="365125"/>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CA" smtClean="0"/>
              <a:t>‹#›</a:t>
            </a:fld>
            <a:endParaRPr lang="en-CA" dirty="0"/>
          </a:p>
        </p:txBody>
      </p:sp>
    </p:spTree>
    <p:extLst>
      <p:ext uri="{BB962C8B-B14F-4D97-AF65-F5344CB8AC3E}">
        <p14:creationId xmlns:p14="http://schemas.microsoft.com/office/powerpoint/2010/main" val="352323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8593-D5DA-2B48-B375-6E6903E25BBD}"/>
              </a:ext>
            </a:extLst>
          </p:cNvPr>
          <p:cNvSpPr>
            <a:spLocks noGrp="1"/>
          </p:cNvSpPr>
          <p:nvPr>
            <p:ph type="title"/>
          </p:nvPr>
        </p:nvSpPr>
        <p:spPr>
          <a:xfrm>
            <a:off x="831850" y="2404379"/>
            <a:ext cx="10515600" cy="1595897"/>
          </a:xfrm>
        </p:spPr>
        <p:txBody>
          <a:bodyPr anchor="b">
            <a:normAutofit/>
          </a:bodyPr>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55AAAD-0B73-944D-B658-6261C89DEBFD}"/>
              </a:ext>
            </a:extLst>
          </p:cNvPr>
          <p:cNvSpPr>
            <a:spLocks noGrp="1"/>
          </p:cNvSpPr>
          <p:nvPr>
            <p:ph type="body" idx="1"/>
          </p:nvPr>
        </p:nvSpPr>
        <p:spPr>
          <a:xfrm>
            <a:off x="831850" y="4141610"/>
            <a:ext cx="6595449" cy="633213"/>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Vote button that is the Toronto Elections brand. The button is a square, with white overlay text on a black background. Text reads, Vote, October 24, toronto dot C A slash elections." title="Toronto Elections Button">
            <a:extLst>
              <a:ext uri="{FF2B5EF4-FFF2-40B4-BE49-F238E27FC236}">
                <a16:creationId xmlns:a16="http://schemas.microsoft.com/office/drawing/2014/main" id="{59EFD53A-1D45-B942-B1E0-15C83A0BA6CF}"/>
              </a:ext>
            </a:extLst>
          </p:cNvPr>
          <p:cNvPicPr>
            <a:picLocks noChangeAspect="1"/>
          </p:cNvPicPr>
          <p:nvPr/>
        </p:nvPicPr>
        <p:blipFill>
          <a:blip r:embed="rId2"/>
          <a:stretch>
            <a:fillRect/>
          </a:stretch>
        </p:blipFill>
        <p:spPr>
          <a:xfrm>
            <a:off x="9476938" y="197422"/>
            <a:ext cx="1891573" cy="1891573"/>
          </a:xfrm>
          <a:prstGeom prst="rect">
            <a:avLst/>
          </a:prstGeom>
        </p:spPr>
      </p:pic>
      <p:pic>
        <p:nvPicPr>
          <p:cNvPr id="12" name="Picture 11" descr="City of Toronto Logo" title="City of Toronto Logo">
            <a:extLst>
              <a:ext uri="{FF2B5EF4-FFF2-40B4-BE49-F238E27FC236}">
                <a16:creationId xmlns:a16="http://schemas.microsoft.com/office/drawing/2014/main" id="{CCC501E8-5189-EB4B-93F4-8EB0473EE8A1}"/>
              </a:ext>
            </a:extLst>
          </p:cNvPr>
          <p:cNvPicPr>
            <a:picLocks noChangeAspect="1"/>
          </p:cNvPicPr>
          <p:nvPr/>
        </p:nvPicPr>
        <p:blipFill>
          <a:blip r:embed="rId3"/>
          <a:stretch>
            <a:fillRect/>
          </a:stretch>
        </p:blipFill>
        <p:spPr>
          <a:xfrm>
            <a:off x="473529" y="6128657"/>
            <a:ext cx="1387736" cy="428172"/>
          </a:xfrm>
          <a:prstGeom prst="rect">
            <a:avLst/>
          </a:prstGeom>
        </p:spPr>
      </p:pic>
      <p:sp>
        <p:nvSpPr>
          <p:cNvPr id="8" name="Slide Number Placeholder 5">
            <a:extLst>
              <a:ext uri="{FF2B5EF4-FFF2-40B4-BE49-F238E27FC236}">
                <a16:creationId xmlns:a16="http://schemas.microsoft.com/office/drawing/2014/main" id="{AFBA26DE-B8EB-2241-9464-69B042AEE5EE}"/>
              </a:ext>
            </a:extLst>
          </p:cNvPr>
          <p:cNvSpPr>
            <a:spLocks noGrp="1"/>
          </p:cNvSpPr>
          <p:nvPr>
            <p:ph type="sldNum" sz="quarter" idx="12"/>
          </p:nvPr>
        </p:nvSpPr>
        <p:spPr>
          <a:xfrm>
            <a:off x="10906718" y="6191704"/>
            <a:ext cx="953322" cy="365125"/>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CA" smtClean="0"/>
              <a:t>‹#›</a:t>
            </a:fld>
            <a:endParaRPr lang="en-CA" dirty="0"/>
          </a:p>
        </p:txBody>
      </p:sp>
    </p:spTree>
    <p:extLst>
      <p:ext uri="{BB962C8B-B14F-4D97-AF65-F5344CB8AC3E}">
        <p14:creationId xmlns:p14="http://schemas.microsoft.com/office/powerpoint/2010/main" val="166786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08A8-D48C-7344-B020-093995997551}"/>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11D581-AC1C-5843-8D8F-0F17947DAC2E}"/>
              </a:ext>
            </a:extLst>
          </p:cNvPr>
          <p:cNvSpPr>
            <a:spLocks noGrp="1"/>
          </p:cNvSpPr>
          <p:nvPr>
            <p:ph sz="half" idx="2"/>
          </p:nvPr>
        </p:nvSpPr>
        <p:spPr>
          <a:xfrm>
            <a:off x="5562600" y="1833222"/>
            <a:ext cx="5791200" cy="42159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City of Toronto Logo" title="City of Toronto Logo">
            <a:extLst>
              <a:ext uri="{FF2B5EF4-FFF2-40B4-BE49-F238E27FC236}">
                <a16:creationId xmlns:a16="http://schemas.microsoft.com/office/drawing/2014/main" id="{BDA87192-28D2-AA40-9752-2899155B70E4}"/>
              </a:ext>
            </a:extLst>
          </p:cNvPr>
          <p:cNvPicPr>
            <a:picLocks noChangeAspect="1"/>
          </p:cNvPicPr>
          <p:nvPr/>
        </p:nvPicPr>
        <p:blipFill>
          <a:blip r:embed="rId2"/>
          <a:stretch>
            <a:fillRect/>
          </a:stretch>
        </p:blipFill>
        <p:spPr>
          <a:xfrm>
            <a:off x="473529" y="6128657"/>
            <a:ext cx="1387736" cy="428172"/>
          </a:xfrm>
          <a:prstGeom prst="rect">
            <a:avLst/>
          </a:prstGeom>
        </p:spPr>
      </p:pic>
      <p:pic>
        <p:nvPicPr>
          <p:cNvPr id="10" name="Picture 9" descr="Vote button that is the Toronto Elections brand. The button is a square, with white overlay text on a black background. Text reads, Vote, October 24, toronto dot C A slash elections." title="Toronto Elections Button">
            <a:extLst>
              <a:ext uri="{FF2B5EF4-FFF2-40B4-BE49-F238E27FC236}">
                <a16:creationId xmlns:a16="http://schemas.microsoft.com/office/drawing/2014/main" id="{B80DFD36-7A15-2C43-98BE-06D03A35A30A}"/>
              </a:ext>
            </a:extLst>
          </p:cNvPr>
          <p:cNvPicPr>
            <a:picLocks noChangeAspect="1"/>
          </p:cNvPicPr>
          <p:nvPr/>
        </p:nvPicPr>
        <p:blipFill>
          <a:blip r:embed="rId3"/>
          <a:stretch>
            <a:fillRect/>
          </a:stretch>
        </p:blipFill>
        <p:spPr>
          <a:xfrm>
            <a:off x="838200" y="2554217"/>
            <a:ext cx="2773956" cy="2773956"/>
          </a:xfrm>
          <a:prstGeom prst="rect">
            <a:avLst/>
          </a:prstGeom>
        </p:spPr>
      </p:pic>
      <p:sp>
        <p:nvSpPr>
          <p:cNvPr id="9" name="Slide Number Placeholder 5">
            <a:extLst>
              <a:ext uri="{FF2B5EF4-FFF2-40B4-BE49-F238E27FC236}">
                <a16:creationId xmlns:a16="http://schemas.microsoft.com/office/drawing/2014/main" id="{D90DF7A7-0826-8E46-85C9-71D8DAB0D875}"/>
              </a:ext>
            </a:extLst>
          </p:cNvPr>
          <p:cNvSpPr>
            <a:spLocks noGrp="1"/>
          </p:cNvSpPr>
          <p:nvPr>
            <p:ph type="sldNum" sz="quarter" idx="12"/>
          </p:nvPr>
        </p:nvSpPr>
        <p:spPr>
          <a:xfrm>
            <a:off x="10906718" y="6191704"/>
            <a:ext cx="953322" cy="365125"/>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CA" smtClean="0"/>
              <a:t>‹#›</a:t>
            </a:fld>
            <a:endParaRPr lang="en-CA" dirty="0"/>
          </a:p>
        </p:txBody>
      </p:sp>
    </p:spTree>
    <p:extLst>
      <p:ext uri="{BB962C8B-B14F-4D97-AF65-F5344CB8AC3E}">
        <p14:creationId xmlns:p14="http://schemas.microsoft.com/office/powerpoint/2010/main" val="149924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861E-2F42-BA4C-BFEC-8DD8A9FDB74D}"/>
              </a:ext>
            </a:extLst>
          </p:cNvPr>
          <p:cNvSpPr>
            <a:spLocks noGrp="1"/>
          </p:cNvSpPr>
          <p:nvPr>
            <p:ph type="title"/>
          </p:nvPr>
        </p:nvSpPr>
        <p:spPr/>
        <p:txBody>
          <a:bodyPr/>
          <a:lstStyle/>
          <a:p>
            <a:r>
              <a:rPr lang="en-US"/>
              <a:t>Click to edit Master title style</a:t>
            </a:r>
          </a:p>
        </p:txBody>
      </p:sp>
      <p:pic>
        <p:nvPicPr>
          <p:cNvPr id="6" name="Picture 5" descr="City of Toronto Logo" title="City of Toronto Logo">
            <a:extLst>
              <a:ext uri="{FF2B5EF4-FFF2-40B4-BE49-F238E27FC236}">
                <a16:creationId xmlns:a16="http://schemas.microsoft.com/office/drawing/2014/main" id="{98EE80C7-D8B0-BC49-B8E3-10FF5D1BA4AD}"/>
              </a:ext>
            </a:extLst>
          </p:cNvPr>
          <p:cNvPicPr>
            <a:picLocks noChangeAspect="1"/>
          </p:cNvPicPr>
          <p:nvPr/>
        </p:nvPicPr>
        <p:blipFill>
          <a:blip r:embed="rId2"/>
          <a:stretch>
            <a:fillRect/>
          </a:stretch>
        </p:blipFill>
        <p:spPr>
          <a:xfrm>
            <a:off x="473529" y="6128657"/>
            <a:ext cx="1387736" cy="428172"/>
          </a:xfrm>
          <a:prstGeom prst="rect">
            <a:avLst/>
          </a:prstGeom>
        </p:spPr>
      </p:pic>
      <p:pic>
        <p:nvPicPr>
          <p:cNvPr id="7" name="Picture 6" descr="Vote button that is the Toronto Elections brand. The button is a square, with white overlay text on a black background. Text reads, Vote, October 24, toronto dot C A slash elections." title="Toronto Elections Button">
            <a:extLst>
              <a:ext uri="{FF2B5EF4-FFF2-40B4-BE49-F238E27FC236}">
                <a16:creationId xmlns:a16="http://schemas.microsoft.com/office/drawing/2014/main" id="{655CF489-1684-044B-903C-D3D83A936AF6}"/>
              </a:ext>
            </a:extLst>
          </p:cNvPr>
          <p:cNvPicPr>
            <a:picLocks noChangeAspect="1"/>
          </p:cNvPicPr>
          <p:nvPr/>
        </p:nvPicPr>
        <p:blipFill>
          <a:blip r:embed="rId3"/>
          <a:stretch>
            <a:fillRect/>
          </a:stretch>
        </p:blipFill>
        <p:spPr>
          <a:xfrm>
            <a:off x="4326674" y="2238854"/>
            <a:ext cx="3531141" cy="3531141"/>
          </a:xfrm>
          <a:prstGeom prst="rect">
            <a:avLst/>
          </a:prstGeom>
        </p:spPr>
      </p:pic>
      <p:sp>
        <p:nvSpPr>
          <p:cNvPr id="8" name="Slide Number Placeholder 5">
            <a:extLst>
              <a:ext uri="{FF2B5EF4-FFF2-40B4-BE49-F238E27FC236}">
                <a16:creationId xmlns:a16="http://schemas.microsoft.com/office/drawing/2014/main" id="{4158E9D0-8D31-2742-B6E0-F850B1047AD0}"/>
              </a:ext>
            </a:extLst>
          </p:cNvPr>
          <p:cNvSpPr>
            <a:spLocks noGrp="1"/>
          </p:cNvSpPr>
          <p:nvPr>
            <p:ph type="sldNum" sz="quarter" idx="12"/>
          </p:nvPr>
        </p:nvSpPr>
        <p:spPr>
          <a:xfrm>
            <a:off x="10906718" y="6191704"/>
            <a:ext cx="953322" cy="365125"/>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CA" smtClean="0"/>
              <a:t>‹#›</a:t>
            </a:fld>
            <a:endParaRPr lang="en-CA" dirty="0"/>
          </a:p>
        </p:txBody>
      </p:sp>
    </p:spTree>
    <p:extLst>
      <p:ext uri="{BB962C8B-B14F-4D97-AF65-F5344CB8AC3E}">
        <p14:creationId xmlns:p14="http://schemas.microsoft.com/office/powerpoint/2010/main" val="100995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City of Toronto Logo" title="City of Toronto Logo">
            <a:extLst>
              <a:ext uri="{FF2B5EF4-FFF2-40B4-BE49-F238E27FC236}">
                <a16:creationId xmlns:a16="http://schemas.microsoft.com/office/drawing/2014/main" id="{14DA9D1D-26A3-F84A-977E-D7D4268ED9A7}"/>
              </a:ext>
            </a:extLst>
          </p:cNvPr>
          <p:cNvPicPr>
            <a:picLocks noChangeAspect="1"/>
          </p:cNvPicPr>
          <p:nvPr/>
        </p:nvPicPr>
        <p:blipFill>
          <a:blip r:embed="rId2"/>
          <a:stretch>
            <a:fillRect/>
          </a:stretch>
        </p:blipFill>
        <p:spPr>
          <a:xfrm>
            <a:off x="473529" y="6128657"/>
            <a:ext cx="1387736" cy="428172"/>
          </a:xfrm>
          <a:prstGeom prst="rect">
            <a:avLst/>
          </a:prstGeom>
        </p:spPr>
      </p:pic>
      <p:pic>
        <p:nvPicPr>
          <p:cNvPr id="6" name="Picture 5" descr="Vote button that is the Toronto Elections brand. The button is a square, with white overlay text on a black background. Text reads, Vote, October 24, toronto dot C A slash elections." title="Toronto Elections Button">
            <a:extLst>
              <a:ext uri="{FF2B5EF4-FFF2-40B4-BE49-F238E27FC236}">
                <a16:creationId xmlns:a16="http://schemas.microsoft.com/office/drawing/2014/main" id="{88381EF9-1720-AE40-B16D-10A793682682}"/>
              </a:ext>
            </a:extLst>
          </p:cNvPr>
          <p:cNvPicPr>
            <a:picLocks noChangeAspect="1"/>
          </p:cNvPicPr>
          <p:nvPr/>
        </p:nvPicPr>
        <p:blipFill>
          <a:blip r:embed="rId3"/>
          <a:stretch>
            <a:fillRect/>
          </a:stretch>
        </p:blipFill>
        <p:spPr>
          <a:xfrm>
            <a:off x="10534477" y="365125"/>
            <a:ext cx="1325563" cy="1325563"/>
          </a:xfrm>
          <a:prstGeom prst="rect">
            <a:avLst/>
          </a:prstGeom>
        </p:spPr>
      </p:pic>
      <p:sp>
        <p:nvSpPr>
          <p:cNvPr id="2" name="Title 1"/>
          <p:cNvSpPr>
            <a:spLocks noGrp="1"/>
          </p:cNvSpPr>
          <p:nvPr>
            <p:ph type="title"/>
          </p:nvPr>
        </p:nvSpPr>
        <p:spPr>
          <a:xfrm>
            <a:off x="838200" y="365125"/>
            <a:ext cx="8207124" cy="1325563"/>
          </a:xfrm>
        </p:spPr>
        <p:txBody>
          <a:bodyPr/>
          <a:lstStyle/>
          <a:p>
            <a:r>
              <a:rPr lang="en-US"/>
              <a:t>Click to edit Master title style</a:t>
            </a:r>
            <a:endParaRPr lang="en-CA" dirty="0"/>
          </a:p>
        </p:txBody>
      </p:sp>
      <p:sp>
        <p:nvSpPr>
          <p:cNvPr id="7" name="Slide Number Placeholder 5">
            <a:extLst>
              <a:ext uri="{FF2B5EF4-FFF2-40B4-BE49-F238E27FC236}">
                <a16:creationId xmlns:a16="http://schemas.microsoft.com/office/drawing/2014/main" id="{06CE78D2-5817-1344-A1D3-7800FAD029B9}"/>
              </a:ext>
            </a:extLst>
          </p:cNvPr>
          <p:cNvSpPr>
            <a:spLocks noGrp="1"/>
          </p:cNvSpPr>
          <p:nvPr>
            <p:ph type="sldNum" sz="quarter" idx="12"/>
          </p:nvPr>
        </p:nvSpPr>
        <p:spPr>
          <a:xfrm>
            <a:off x="10906718" y="6191704"/>
            <a:ext cx="953322" cy="365125"/>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CA" smtClean="0"/>
              <a:t>‹#›</a:t>
            </a:fld>
            <a:endParaRPr lang="en-CA" dirty="0"/>
          </a:p>
        </p:txBody>
      </p:sp>
      <p:sp>
        <p:nvSpPr>
          <p:cNvPr id="4" name="Text Placeholder 3">
            <a:extLst>
              <a:ext uri="{FF2B5EF4-FFF2-40B4-BE49-F238E27FC236}">
                <a16:creationId xmlns:a16="http://schemas.microsoft.com/office/drawing/2014/main" id="{79F9AB1F-0626-544A-BEC3-12B4CC97F896}"/>
              </a:ext>
            </a:extLst>
          </p:cNvPr>
          <p:cNvSpPr>
            <a:spLocks noGrp="1"/>
          </p:cNvSpPr>
          <p:nvPr>
            <p:ph type="body" sz="quarter" idx="13"/>
          </p:nvPr>
        </p:nvSpPr>
        <p:spPr>
          <a:xfrm>
            <a:off x="838200" y="1762125"/>
            <a:ext cx="9983788" cy="4367213"/>
          </a:xfrm>
          <a:prstGeom prst="rect">
            <a:avLst/>
          </a:prstGeo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60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4BC3-7C65-A947-BAFC-E8351C52D60F}"/>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81217A-3B4E-F244-8023-CDE3CDB51174}"/>
              </a:ext>
            </a:extLst>
          </p:cNvPr>
          <p:cNvSpPr>
            <a:spLocks noGrp="1"/>
          </p:cNvSpPr>
          <p:nvPr>
            <p:ph idx="1"/>
          </p:nvPr>
        </p:nvSpPr>
        <p:spPr>
          <a:xfrm>
            <a:off x="4889274" y="2057400"/>
            <a:ext cx="4831669" cy="3811588"/>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875DD9D-51B4-EA4B-B40F-E9EC7B5D5F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City of Toronto Logo" title="City of Toronto Logo">
            <a:extLst>
              <a:ext uri="{FF2B5EF4-FFF2-40B4-BE49-F238E27FC236}">
                <a16:creationId xmlns:a16="http://schemas.microsoft.com/office/drawing/2014/main" id="{B72E65E7-9223-C04B-90E2-1580897F1843}"/>
              </a:ext>
            </a:extLst>
          </p:cNvPr>
          <p:cNvPicPr>
            <a:picLocks noChangeAspect="1"/>
          </p:cNvPicPr>
          <p:nvPr/>
        </p:nvPicPr>
        <p:blipFill>
          <a:blip r:embed="rId2"/>
          <a:stretch>
            <a:fillRect/>
          </a:stretch>
        </p:blipFill>
        <p:spPr>
          <a:xfrm>
            <a:off x="473529" y="6128657"/>
            <a:ext cx="1387736" cy="428172"/>
          </a:xfrm>
          <a:prstGeom prst="rect">
            <a:avLst/>
          </a:prstGeom>
        </p:spPr>
      </p:pic>
      <p:sp>
        <p:nvSpPr>
          <p:cNvPr id="10" name="Slide Number Placeholder 5">
            <a:extLst>
              <a:ext uri="{FF2B5EF4-FFF2-40B4-BE49-F238E27FC236}">
                <a16:creationId xmlns:a16="http://schemas.microsoft.com/office/drawing/2014/main" id="{996A421D-CFAE-4D4D-99A1-D248368C3ED2}"/>
              </a:ext>
            </a:extLst>
          </p:cNvPr>
          <p:cNvSpPr>
            <a:spLocks noGrp="1"/>
          </p:cNvSpPr>
          <p:nvPr>
            <p:ph type="sldNum" sz="quarter" idx="12"/>
          </p:nvPr>
        </p:nvSpPr>
        <p:spPr>
          <a:xfrm>
            <a:off x="10906718" y="6191704"/>
            <a:ext cx="953322" cy="365125"/>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CA" smtClean="0"/>
              <a:t>‹#›</a:t>
            </a:fld>
            <a:endParaRPr lang="en-CA" dirty="0"/>
          </a:p>
        </p:txBody>
      </p:sp>
      <p:pic>
        <p:nvPicPr>
          <p:cNvPr id="11" name="Picture 10" descr="Vote button that is the Toronto Elections brand. The button is a square, with white overlay text on a black background. Text reads, Vote, October 24, toronto dot C A slash elections." title="Toronto Elections Button">
            <a:extLst>
              <a:ext uri="{FF2B5EF4-FFF2-40B4-BE49-F238E27FC236}">
                <a16:creationId xmlns:a16="http://schemas.microsoft.com/office/drawing/2014/main" id="{3D98F300-63DE-6146-A7C7-ED10E63F75ED}"/>
              </a:ext>
            </a:extLst>
          </p:cNvPr>
          <p:cNvPicPr>
            <a:picLocks noChangeAspect="1"/>
          </p:cNvPicPr>
          <p:nvPr/>
        </p:nvPicPr>
        <p:blipFill>
          <a:blip r:embed="rId3"/>
          <a:stretch>
            <a:fillRect/>
          </a:stretch>
        </p:blipFill>
        <p:spPr>
          <a:xfrm>
            <a:off x="10534477" y="457200"/>
            <a:ext cx="1325563" cy="1325563"/>
          </a:xfrm>
          <a:prstGeom prst="rect">
            <a:avLst/>
          </a:prstGeom>
        </p:spPr>
      </p:pic>
    </p:spTree>
    <p:extLst>
      <p:ext uri="{BB962C8B-B14F-4D97-AF65-F5344CB8AC3E}">
        <p14:creationId xmlns:p14="http://schemas.microsoft.com/office/powerpoint/2010/main" val="371318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0182-E963-B24D-A4FE-A8D6349C2CD7}"/>
              </a:ext>
            </a:extLst>
          </p:cNvPr>
          <p:cNvSpPr>
            <a:spLocks noGrp="1"/>
          </p:cNvSpPr>
          <p:nvPr>
            <p:ph type="title"/>
          </p:nvPr>
        </p:nvSpPr>
        <p:spPr>
          <a:xfrm>
            <a:off x="838200" y="987425"/>
            <a:ext cx="3932237" cy="1600200"/>
          </a:xfrm>
        </p:spPr>
        <p:txBody>
          <a:bodyPr anchor="t"/>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BC01206-5536-D649-BD53-603D37E6A2A2}"/>
              </a:ext>
            </a:extLst>
          </p:cNvPr>
          <p:cNvSpPr>
            <a:spLocks noGrp="1"/>
          </p:cNvSpPr>
          <p:nvPr>
            <p:ph type="pic" idx="1"/>
          </p:nvPr>
        </p:nvSpPr>
        <p:spPr>
          <a:xfrm>
            <a:off x="5519056" y="987425"/>
            <a:ext cx="604026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descr="City of Toronto Logo" title="City of Toronto Logo">
            <a:extLst>
              <a:ext uri="{FF2B5EF4-FFF2-40B4-BE49-F238E27FC236}">
                <a16:creationId xmlns:a16="http://schemas.microsoft.com/office/drawing/2014/main" id="{B2F54C58-F565-274A-B144-0681A056A0CA}"/>
              </a:ext>
            </a:extLst>
          </p:cNvPr>
          <p:cNvPicPr>
            <a:picLocks noChangeAspect="1"/>
          </p:cNvPicPr>
          <p:nvPr/>
        </p:nvPicPr>
        <p:blipFill>
          <a:blip r:embed="rId2"/>
          <a:stretch>
            <a:fillRect/>
          </a:stretch>
        </p:blipFill>
        <p:spPr>
          <a:xfrm>
            <a:off x="473529" y="6128657"/>
            <a:ext cx="1387736" cy="428172"/>
          </a:xfrm>
          <a:prstGeom prst="rect">
            <a:avLst/>
          </a:prstGeom>
        </p:spPr>
      </p:pic>
      <p:sp>
        <p:nvSpPr>
          <p:cNvPr id="10" name="Slide Number Placeholder 5">
            <a:extLst>
              <a:ext uri="{FF2B5EF4-FFF2-40B4-BE49-F238E27FC236}">
                <a16:creationId xmlns:a16="http://schemas.microsoft.com/office/drawing/2014/main" id="{49B9B5DE-4862-0D43-8FD8-60CAB4574A53}"/>
              </a:ext>
            </a:extLst>
          </p:cNvPr>
          <p:cNvSpPr>
            <a:spLocks noGrp="1"/>
          </p:cNvSpPr>
          <p:nvPr>
            <p:ph type="sldNum" sz="quarter" idx="12"/>
          </p:nvPr>
        </p:nvSpPr>
        <p:spPr>
          <a:xfrm>
            <a:off x="10906718" y="6191704"/>
            <a:ext cx="953322" cy="365125"/>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CA" smtClean="0"/>
              <a:t>‹#›</a:t>
            </a:fld>
            <a:endParaRPr lang="en-CA" dirty="0"/>
          </a:p>
        </p:txBody>
      </p:sp>
      <p:pic>
        <p:nvPicPr>
          <p:cNvPr id="7" name="Picture 6" descr="Vote button that is the Toronto Elections brand. The button is a square, with white overlay text on a black background. Text reads, Vote, October 24, toronto dot C A slash elections." title="Toronto Elections Button">
            <a:extLst>
              <a:ext uri="{FF2B5EF4-FFF2-40B4-BE49-F238E27FC236}">
                <a16:creationId xmlns:a16="http://schemas.microsoft.com/office/drawing/2014/main" id="{D66B1C51-03CF-DD40-A4B6-01E14D3261D2}"/>
              </a:ext>
            </a:extLst>
          </p:cNvPr>
          <p:cNvPicPr>
            <a:picLocks noChangeAspect="1"/>
          </p:cNvPicPr>
          <p:nvPr/>
        </p:nvPicPr>
        <p:blipFill>
          <a:blip r:embed="rId3"/>
          <a:stretch>
            <a:fillRect/>
          </a:stretch>
        </p:blipFill>
        <p:spPr>
          <a:xfrm>
            <a:off x="838200" y="2985611"/>
            <a:ext cx="2745059" cy="2745059"/>
          </a:xfrm>
          <a:prstGeom prst="rect">
            <a:avLst/>
          </a:prstGeom>
        </p:spPr>
      </p:pic>
    </p:spTree>
    <p:extLst>
      <p:ext uri="{BB962C8B-B14F-4D97-AF65-F5344CB8AC3E}">
        <p14:creationId xmlns:p14="http://schemas.microsoft.com/office/powerpoint/2010/main" val="353711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995C-831C-4E40-910F-9E685D75AE3F}"/>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740BF826-9F1D-F445-B73B-CBFE405DC85F}"/>
              </a:ext>
            </a:extLst>
          </p:cNvPr>
          <p:cNvSpPr>
            <a:spLocks noGrp="1"/>
          </p:cNvSpPr>
          <p:nvPr>
            <p:ph type="body" sz="quarter" idx="13"/>
          </p:nvPr>
        </p:nvSpPr>
        <p:spPr>
          <a:xfrm>
            <a:off x="838200" y="1806575"/>
            <a:ext cx="5987143" cy="40719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City of Toronto Logo" title="City of Toronto Logo">
            <a:extLst>
              <a:ext uri="{FF2B5EF4-FFF2-40B4-BE49-F238E27FC236}">
                <a16:creationId xmlns:a16="http://schemas.microsoft.com/office/drawing/2014/main" id="{13211A00-7E9C-8B4F-9493-4D962E3A0121}"/>
              </a:ext>
            </a:extLst>
          </p:cNvPr>
          <p:cNvPicPr>
            <a:picLocks noChangeAspect="1"/>
          </p:cNvPicPr>
          <p:nvPr/>
        </p:nvPicPr>
        <p:blipFill>
          <a:blip r:embed="rId2"/>
          <a:stretch>
            <a:fillRect/>
          </a:stretch>
        </p:blipFill>
        <p:spPr>
          <a:xfrm>
            <a:off x="473529" y="6128657"/>
            <a:ext cx="1387736" cy="428172"/>
          </a:xfrm>
          <a:prstGeom prst="rect">
            <a:avLst/>
          </a:prstGeom>
        </p:spPr>
      </p:pic>
      <p:sp>
        <p:nvSpPr>
          <p:cNvPr id="8" name="Slide Number Placeholder 5">
            <a:extLst>
              <a:ext uri="{FF2B5EF4-FFF2-40B4-BE49-F238E27FC236}">
                <a16:creationId xmlns:a16="http://schemas.microsoft.com/office/drawing/2014/main" id="{0A511C7A-2BDE-4C46-A00E-3DC1183DC2E4}"/>
              </a:ext>
            </a:extLst>
          </p:cNvPr>
          <p:cNvSpPr>
            <a:spLocks noGrp="1"/>
          </p:cNvSpPr>
          <p:nvPr>
            <p:ph type="sldNum" sz="quarter" idx="12"/>
          </p:nvPr>
        </p:nvSpPr>
        <p:spPr>
          <a:xfrm>
            <a:off x="10906718" y="6191704"/>
            <a:ext cx="953322" cy="365125"/>
          </a:xfrm>
          <a:prstGeom prst="rect">
            <a:avLst/>
          </a:prstGeom>
        </p:spPr>
        <p:txBody>
          <a:bodyPr/>
          <a:lstStyle>
            <a:lvl1pPr>
              <a:defRPr>
                <a:latin typeface="Arial" panose="020B0604020202020204" pitchFamily="34" charset="0"/>
                <a:cs typeface="Arial" panose="020B0604020202020204" pitchFamily="34" charset="0"/>
              </a:defRPr>
            </a:lvl1pPr>
          </a:lstStyle>
          <a:p>
            <a:fld id="{86CB4B4D-7CA3-9044-876B-883B54F8677D}" type="slidenum">
              <a:rPr lang="en-CA" smtClean="0"/>
              <a:t>‹#›</a:t>
            </a:fld>
            <a:endParaRPr lang="en-CA" dirty="0"/>
          </a:p>
        </p:txBody>
      </p:sp>
      <p:pic>
        <p:nvPicPr>
          <p:cNvPr id="9" name="Picture 8" descr="Vote button that is the Toronto Elections brand. The button is a square, with white overlay text on a black background. Text reads, Vote, October 24, toronto dot C A slash elections." title="Toronto Elections Button">
            <a:extLst>
              <a:ext uri="{FF2B5EF4-FFF2-40B4-BE49-F238E27FC236}">
                <a16:creationId xmlns:a16="http://schemas.microsoft.com/office/drawing/2014/main" id="{7ED09DBB-87A8-254F-B8B8-4441F3B081CC}"/>
              </a:ext>
            </a:extLst>
          </p:cNvPr>
          <p:cNvPicPr>
            <a:picLocks noChangeAspect="1"/>
          </p:cNvPicPr>
          <p:nvPr/>
        </p:nvPicPr>
        <p:blipFill>
          <a:blip r:embed="rId3"/>
          <a:stretch>
            <a:fillRect/>
          </a:stretch>
        </p:blipFill>
        <p:spPr>
          <a:xfrm>
            <a:off x="8579844" y="2554217"/>
            <a:ext cx="2773956" cy="2773956"/>
          </a:xfrm>
          <a:prstGeom prst="rect">
            <a:avLst/>
          </a:prstGeom>
        </p:spPr>
      </p:pic>
    </p:spTree>
    <p:extLst>
      <p:ext uri="{BB962C8B-B14F-4D97-AF65-F5344CB8AC3E}">
        <p14:creationId xmlns:p14="http://schemas.microsoft.com/office/powerpoint/2010/main" val="391320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428922-E44F-E245-A131-AB66A7D86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13EC66E-6A02-814E-B33E-C71572146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CA" smtClean="0"/>
              <a:t>‹#›</a:t>
            </a:fld>
            <a:endParaRPr lang="en-CA" dirty="0"/>
          </a:p>
        </p:txBody>
      </p:sp>
    </p:spTree>
    <p:extLst>
      <p:ext uri="{BB962C8B-B14F-4D97-AF65-F5344CB8AC3E}">
        <p14:creationId xmlns:p14="http://schemas.microsoft.com/office/powerpoint/2010/main" val="34298764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voterlookup.ca/"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toronto.ca/wp-content/uploads/2018/03/9710-Acceptable-Identification-2018.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www.toronto.ca/myvot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toronto.ca/election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mailto:elections@toronto.c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www.instagram.com/torontovotes/" TargetMode="External"/><Relationship Id="rId3" Type="http://schemas.openxmlformats.org/officeDocument/2006/relationships/image" Target="../media/image18.png"/><Relationship Id="rId7" Type="http://schemas.openxmlformats.org/officeDocument/2006/relationships/hyperlink" Target="http://www.twitter.com/torontovote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www.facebook.com/electionservices" TargetMode="External"/><Relationship Id="rId5" Type="http://schemas.openxmlformats.org/officeDocument/2006/relationships/hyperlink" Target="mailto:elections@toronto.ca" TargetMode="External"/><Relationship Id="rId4" Type="http://schemas.openxmlformats.org/officeDocument/2006/relationships/hyperlink" Target="http://www.toronto.ca/elections" TargetMode="External"/><Relationship Id="rId9" Type="http://schemas.openxmlformats.org/officeDocument/2006/relationships/hyperlink" Target="https://www.toronto.ca/city-government/council/my-local-government-its-for-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edu.gov.on.ca/eng/amenagement/admission.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535107-5C1A-0344-A05D-7BD3EF2D9F95}"/>
              </a:ext>
            </a:extLst>
          </p:cNvPr>
          <p:cNvSpPr>
            <a:spLocks noGrp="1"/>
          </p:cNvSpPr>
          <p:nvPr>
            <p:ph type="ctrTitle"/>
          </p:nvPr>
        </p:nvSpPr>
        <p:spPr/>
        <p:txBody>
          <a:bodyPr>
            <a:noAutofit/>
          </a:bodyPr>
          <a:lstStyle/>
          <a:p>
            <a:pPr algn="ctr"/>
            <a:r>
              <a:rPr lang="en-CA" sz="8800" b="1" u="sng" dirty="0"/>
              <a:t>Elections 101</a:t>
            </a:r>
            <a:endParaRPr lang="en-US" sz="8800" b="1" u="sng" dirty="0"/>
          </a:p>
        </p:txBody>
      </p:sp>
      <p:sp>
        <p:nvSpPr>
          <p:cNvPr id="8" name="Text Placeholder 7">
            <a:extLst>
              <a:ext uri="{FF2B5EF4-FFF2-40B4-BE49-F238E27FC236}">
                <a16:creationId xmlns:a16="http://schemas.microsoft.com/office/drawing/2014/main" id="{3ADE30CD-A8A3-0B4E-8863-0BB9A737652C}"/>
              </a:ext>
            </a:extLst>
          </p:cNvPr>
          <p:cNvSpPr>
            <a:spLocks noGrp="1"/>
          </p:cNvSpPr>
          <p:nvPr>
            <p:ph type="subTitle" idx="1"/>
          </p:nvPr>
        </p:nvSpPr>
        <p:spPr/>
        <p:txBody>
          <a:bodyPr/>
          <a:lstStyle/>
          <a:p>
            <a:pPr marL="0" indent="0" algn="ctr">
              <a:buNone/>
            </a:pPr>
            <a:r>
              <a:rPr lang="en-CA" dirty="0"/>
              <a:t>toronto.ca/elections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p:txBody>
          <a:bodyPr>
            <a:normAutofit/>
          </a:bodyPr>
          <a:lstStyle>
            <a:lvl1pPr>
              <a:defRPr sz="3200"/>
            </a:lvl1pPr>
          </a:lstStyle>
          <a:p>
            <a:r>
              <a:rPr lang="en-CA" sz="4000" dirty="0"/>
              <a:t>City Clerk</a:t>
            </a:r>
          </a:p>
        </p:txBody>
      </p:sp>
      <p:sp>
        <p:nvSpPr>
          <p:cNvPr id="193" name="Shape 193"/>
          <p:cNvSpPr>
            <a:spLocks noGrp="1"/>
          </p:cNvSpPr>
          <p:nvPr>
            <p:ph type="sldNum" sz="quarter" idx="12"/>
          </p:nvPr>
        </p:nvSpPr>
        <p:spPr/>
        <p:txBody>
          <a:bodyPr/>
          <a:lstStyle/>
          <a:p>
            <a:fld id="{86CB4B4D-7CA3-9044-876B-883B54F8677D}" type="slidenum">
              <a:rPr lang="en-CA" smtClean="0"/>
              <a:pPr/>
              <a:t>10</a:t>
            </a:fld>
            <a:endParaRPr lang="en-CA" dirty="0"/>
          </a:p>
        </p:txBody>
      </p:sp>
      <p:sp>
        <p:nvSpPr>
          <p:cNvPr id="194" name="Shape 194"/>
          <p:cNvSpPr>
            <a:spLocks noGrp="1"/>
          </p:cNvSpPr>
          <p:nvPr>
            <p:ph type="body" sz="quarter" idx="13"/>
          </p:nvPr>
        </p:nvSpPr>
        <p:spPr/>
        <p:txBody>
          <a:bodyPr/>
          <a:lstStyle/>
          <a:p>
            <a:pPr marL="0" indent="0">
              <a:buNone/>
            </a:pPr>
            <a:r>
              <a:rPr lang="en-CA" sz="2400" dirty="0"/>
              <a:t>The City Clerk is responsible for the administration of municipal elections in the city of Toronto. </a:t>
            </a:r>
          </a:p>
          <a:p>
            <a:pPr marL="0" indent="0">
              <a:buNone/>
            </a:pPr>
            <a:r>
              <a:rPr lang="en-CA" sz="2400" dirty="0"/>
              <a:t>Responsibilities include: </a:t>
            </a:r>
          </a:p>
          <a:p>
            <a:pPr lvl="1"/>
            <a:r>
              <a:rPr lang="en-CA" dirty="0"/>
              <a:t>To elect government </a:t>
            </a:r>
          </a:p>
          <a:p>
            <a:pPr lvl="1"/>
            <a:r>
              <a:rPr lang="en-CA" dirty="0"/>
              <a:t>To make government work </a:t>
            </a:r>
          </a:p>
          <a:p>
            <a:pPr lvl="1"/>
            <a:r>
              <a:rPr lang="en-CA" dirty="0"/>
              <a:t>To promote open government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13.png" descr="A black and white image of Toronto City Hall. " title="Toronto City Hall"/>
          <p:cNvPicPr>
            <a:picLocks noChangeAspect="1"/>
          </p:cNvPicPr>
          <p:nvPr/>
        </p:nvPicPr>
        <p:blipFill>
          <a:blip r:embed="rId3">
            <a:extLst/>
          </a:blip>
          <a:stretch>
            <a:fillRect/>
          </a:stretch>
        </p:blipFill>
        <p:spPr>
          <a:xfrm>
            <a:off x="0" y="0"/>
            <a:ext cx="12176658" cy="6858000"/>
          </a:xfrm>
          <a:prstGeom prst="rect">
            <a:avLst/>
          </a:prstGeom>
          <a:ln w="12700">
            <a:miter lim="400000"/>
          </a:ln>
        </p:spPr>
      </p:pic>
      <p:sp>
        <p:nvSpPr>
          <p:cNvPr id="2" name="Title 1">
            <a:extLst>
              <a:ext uri="{FF2B5EF4-FFF2-40B4-BE49-F238E27FC236}">
                <a16:creationId xmlns:a16="http://schemas.microsoft.com/office/drawing/2014/main" id="{FF76124A-5549-2E4A-BD58-93A98EC542BB}"/>
              </a:ext>
            </a:extLst>
          </p:cNvPr>
          <p:cNvSpPr>
            <a:spLocks noGrp="1"/>
          </p:cNvSpPr>
          <p:nvPr>
            <p:ph type="title"/>
          </p:nvPr>
        </p:nvSpPr>
        <p:spPr>
          <a:xfrm>
            <a:off x="3807823" y="2646771"/>
            <a:ext cx="3690257" cy="1325563"/>
          </a:xfrm>
          <a:solidFill>
            <a:schemeClr val="bg1"/>
          </a:solidFill>
        </p:spPr>
        <p:txBody>
          <a:bodyPr>
            <a:noAutofit/>
          </a:bodyPr>
          <a:lstStyle/>
          <a:p>
            <a:pPr algn="ctr"/>
            <a:r>
              <a:rPr lang="en-CA" sz="9600" dirty="0"/>
              <a:t>Vote</a:t>
            </a:r>
            <a:endParaRPr lang="en-US" sz="9600"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p:txBody>
          <a:bodyPr>
            <a:normAutofit/>
          </a:bodyPr>
          <a:lstStyle>
            <a:lvl1pPr>
              <a:defRPr sz="3200"/>
            </a:lvl1pPr>
          </a:lstStyle>
          <a:p>
            <a:r>
              <a:rPr lang="en-CA" sz="4000" dirty="0"/>
              <a:t>Who Can Vote</a:t>
            </a:r>
          </a:p>
        </p:txBody>
      </p:sp>
      <p:sp>
        <p:nvSpPr>
          <p:cNvPr id="204" name="Shape 204"/>
          <p:cNvSpPr>
            <a:spLocks noGrp="1"/>
          </p:cNvSpPr>
          <p:nvPr>
            <p:ph type="sldNum" sz="quarter" idx="12"/>
          </p:nvPr>
        </p:nvSpPr>
        <p:spPr/>
        <p:txBody>
          <a:bodyPr/>
          <a:lstStyle/>
          <a:p>
            <a:fld id="{86CB4B4D-7CA3-9044-876B-883B54F8677D}" type="slidenum">
              <a:rPr lang="en-CA" smtClean="0"/>
              <a:pPr/>
              <a:t>12</a:t>
            </a:fld>
            <a:endParaRPr lang="en-CA" dirty="0"/>
          </a:p>
        </p:txBody>
      </p:sp>
      <p:sp>
        <p:nvSpPr>
          <p:cNvPr id="205" name="Shape 205"/>
          <p:cNvSpPr>
            <a:spLocks noGrp="1"/>
          </p:cNvSpPr>
          <p:nvPr>
            <p:ph type="body" sz="quarter" idx="13"/>
          </p:nvPr>
        </p:nvSpPr>
        <p:spPr/>
        <p:txBody>
          <a:bodyPr>
            <a:noAutofit/>
          </a:bodyPr>
          <a:lstStyle/>
          <a:p>
            <a:pPr marL="0" lvl="1" indent="0">
              <a:lnSpc>
                <a:spcPct val="100000"/>
              </a:lnSpc>
              <a:buNone/>
            </a:pPr>
            <a:r>
              <a:rPr lang="en-CA" dirty="0"/>
              <a:t>You are eligible to vote in the city of Toronto municipal election, if you meet all the following requirements:</a:t>
            </a:r>
          </a:p>
          <a:p>
            <a:pPr lvl="1">
              <a:lnSpc>
                <a:spcPct val="100000"/>
              </a:lnSpc>
              <a:spcBef>
                <a:spcPts val="0"/>
              </a:spcBef>
            </a:pPr>
            <a:r>
              <a:rPr lang="en-CA" dirty="0"/>
              <a:t>You are a Canadian citizen</a:t>
            </a:r>
          </a:p>
          <a:p>
            <a:pPr lvl="1">
              <a:lnSpc>
                <a:spcPct val="100000"/>
              </a:lnSpc>
              <a:spcBef>
                <a:spcPts val="0"/>
              </a:spcBef>
            </a:pPr>
            <a:r>
              <a:rPr lang="en-CA" dirty="0"/>
              <a:t>You are at least 18 years old</a:t>
            </a:r>
          </a:p>
          <a:p>
            <a:pPr lvl="1">
              <a:lnSpc>
                <a:spcPct val="100000"/>
              </a:lnSpc>
              <a:spcBef>
                <a:spcPts val="0"/>
              </a:spcBef>
            </a:pPr>
            <a:r>
              <a:rPr lang="en-CA" dirty="0"/>
              <a:t>You are not prohibited from voting under any law</a:t>
            </a:r>
          </a:p>
          <a:p>
            <a:pPr lvl="1">
              <a:lnSpc>
                <a:spcPct val="100000"/>
              </a:lnSpc>
              <a:spcBef>
                <a:spcPts val="0"/>
              </a:spcBef>
            </a:pPr>
            <a:r>
              <a:rPr lang="en-CA" dirty="0"/>
              <a:t>You qualify to vote </a:t>
            </a:r>
          </a:p>
          <a:p>
            <a:pPr marL="0" lvl="1" indent="0">
              <a:lnSpc>
                <a:spcPct val="100000"/>
              </a:lnSpc>
              <a:buNone/>
            </a:pPr>
            <a:r>
              <a:rPr lang="en-CA" dirty="0"/>
              <a:t>There are three ways that you can qualify to vote in a Toronto municipal election:</a:t>
            </a:r>
          </a:p>
          <a:p>
            <a:pPr lvl="1">
              <a:lnSpc>
                <a:spcPct val="100000"/>
              </a:lnSpc>
              <a:spcBef>
                <a:spcPts val="0"/>
              </a:spcBef>
            </a:pPr>
            <a:r>
              <a:rPr lang="en-CA" dirty="0"/>
              <a:t>As a resident elector</a:t>
            </a:r>
          </a:p>
          <a:p>
            <a:pPr lvl="1">
              <a:lnSpc>
                <a:spcPct val="100000"/>
              </a:lnSpc>
              <a:spcBef>
                <a:spcPts val="0"/>
              </a:spcBef>
            </a:pPr>
            <a:r>
              <a:rPr lang="en-CA" dirty="0"/>
              <a:t>As a non-resident elector</a:t>
            </a:r>
          </a:p>
          <a:p>
            <a:pPr lvl="1">
              <a:lnSpc>
                <a:spcPct val="100000"/>
              </a:lnSpc>
              <a:spcBef>
                <a:spcPts val="0"/>
              </a:spcBef>
            </a:pPr>
            <a:r>
              <a:rPr lang="en-CA" dirty="0"/>
              <a:t>As the spouse of a non-resident elector</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image14.jpeg" descr="A faded image of a mock ballot for the city of Toronto municipal election. There are columns for Mayor, Councillor and Trustee. " title="Mock Ballot"/>
          <p:cNvPicPr>
            <a:picLocks noChangeAspect="1"/>
          </p:cNvPicPr>
          <p:nvPr/>
        </p:nvPicPr>
        <p:blipFill>
          <a:blip r:embed="rId3">
            <a:alphaModFix amt="50000"/>
            <a:extLst/>
          </a:blip>
          <a:stretch>
            <a:fillRect/>
          </a:stretch>
        </p:blipFill>
        <p:spPr>
          <a:xfrm>
            <a:off x="6214871" y="1882787"/>
            <a:ext cx="5634190" cy="4041498"/>
          </a:xfrm>
          <a:prstGeom prst="rect">
            <a:avLst/>
          </a:prstGeom>
          <a:ln w="12700">
            <a:miter lim="400000"/>
          </a:ln>
        </p:spPr>
      </p:pic>
      <p:sp>
        <p:nvSpPr>
          <p:cNvPr id="209" name="Shape 209"/>
          <p:cNvSpPr>
            <a:spLocks noGrp="1"/>
          </p:cNvSpPr>
          <p:nvPr>
            <p:ph type="title"/>
          </p:nvPr>
        </p:nvSpPr>
        <p:spPr/>
        <p:txBody>
          <a:bodyPr>
            <a:normAutofit/>
          </a:bodyPr>
          <a:lstStyle>
            <a:lvl1pPr>
              <a:defRPr sz="3200"/>
            </a:lvl1pPr>
          </a:lstStyle>
          <a:p>
            <a:r>
              <a:rPr lang="en-CA" sz="4000" dirty="0"/>
              <a:t>Who You Are Voting For</a:t>
            </a:r>
          </a:p>
        </p:txBody>
      </p:sp>
      <p:sp>
        <p:nvSpPr>
          <p:cNvPr id="210" name="Shape 210"/>
          <p:cNvSpPr>
            <a:spLocks noGrp="1"/>
          </p:cNvSpPr>
          <p:nvPr>
            <p:ph type="sldNum" sz="quarter" idx="12"/>
          </p:nvPr>
        </p:nvSpPr>
        <p:spPr/>
        <p:txBody>
          <a:bodyPr/>
          <a:lstStyle/>
          <a:p>
            <a:fld id="{86CB4B4D-7CA3-9044-876B-883B54F8677D}" type="slidenum">
              <a:rPr lang="en-CA" smtClean="0"/>
              <a:pPr/>
              <a:t>13</a:t>
            </a:fld>
            <a:endParaRPr lang="en-CA" dirty="0"/>
          </a:p>
        </p:txBody>
      </p:sp>
      <p:sp>
        <p:nvSpPr>
          <p:cNvPr id="212" name="Shape 212"/>
          <p:cNvSpPr>
            <a:spLocks noGrp="1"/>
          </p:cNvSpPr>
          <p:nvPr>
            <p:ph type="body" sz="quarter" idx="13"/>
          </p:nvPr>
        </p:nvSpPr>
        <p:spPr>
          <a:xfrm>
            <a:off x="838200" y="1762125"/>
            <a:ext cx="5736021" cy="4367213"/>
          </a:xfrm>
          <a:solidFill>
            <a:schemeClr val="bg1"/>
          </a:solidFill>
        </p:spPr>
        <p:txBody>
          <a:bodyPr>
            <a:normAutofit/>
          </a:bodyPr>
          <a:lstStyle/>
          <a:p>
            <a:pPr marL="0" indent="0">
              <a:buNone/>
            </a:pPr>
            <a:r>
              <a:rPr lang="en-CA" sz="2400" dirty="0"/>
              <a:t>Eligible voters can vote for:</a:t>
            </a:r>
          </a:p>
          <a:p>
            <a:pPr marL="0" indent="0">
              <a:buNone/>
            </a:pPr>
            <a:r>
              <a:rPr lang="en-CA" sz="2400" b="1" dirty="0"/>
              <a:t>One candidate for mayor</a:t>
            </a:r>
          </a:p>
          <a:p>
            <a:pPr lvl="1"/>
            <a:r>
              <a:rPr lang="en-CA" dirty="0"/>
              <a:t>elected city-wide</a:t>
            </a:r>
          </a:p>
          <a:p>
            <a:pPr marL="0" indent="0">
              <a:buNone/>
            </a:pPr>
            <a:r>
              <a:rPr lang="en-CA" sz="2400" b="1" dirty="0"/>
              <a:t>One candidate for councillor</a:t>
            </a:r>
          </a:p>
          <a:p>
            <a:pPr lvl="1"/>
            <a:r>
              <a:rPr lang="en-CA" dirty="0"/>
              <a:t>one elected in each of the 25 wards</a:t>
            </a:r>
          </a:p>
          <a:p>
            <a:pPr marL="0" indent="0">
              <a:buNone/>
            </a:pPr>
            <a:r>
              <a:rPr lang="en-CA" sz="2400" b="1" dirty="0"/>
              <a:t>One candidate for school board trustee</a:t>
            </a:r>
          </a:p>
          <a:p>
            <a:pPr lvl="1"/>
            <a:r>
              <a:rPr lang="en-CA" dirty="0"/>
              <a:t>one elected in each of the 4 school boards within each ward</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p:txBody>
          <a:bodyPr>
            <a:normAutofit/>
          </a:bodyPr>
          <a:lstStyle>
            <a:lvl1pPr>
              <a:defRPr sz="3200"/>
            </a:lvl1pPr>
          </a:lstStyle>
          <a:p>
            <a:r>
              <a:rPr lang="en-CA" sz="4000" dirty="0"/>
              <a:t>Voters’ List</a:t>
            </a:r>
          </a:p>
        </p:txBody>
      </p:sp>
      <p:sp>
        <p:nvSpPr>
          <p:cNvPr id="217" name="Shape 217"/>
          <p:cNvSpPr>
            <a:spLocks noGrp="1"/>
          </p:cNvSpPr>
          <p:nvPr>
            <p:ph type="sldNum" sz="quarter" idx="12"/>
          </p:nvPr>
        </p:nvSpPr>
        <p:spPr/>
        <p:txBody>
          <a:bodyPr/>
          <a:lstStyle/>
          <a:p>
            <a:fld id="{86CB4B4D-7CA3-9044-876B-883B54F8677D}" type="slidenum">
              <a:rPr lang="en-CA" smtClean="0"/>
              <a:pPr/>
              <a:t>14</a:t>
            </a:fld>
            <a:endParaRPr lang="en-CA" dirty="0"/>
          </a:p>
        </p:txBody>
      </p:sp>
      <p:sp>
        <p:nvSpPr>
          <p:cNvPr id="4" name="Text Placeholder 3"/>
          <p:cNvSpPr>
            <a:spLocks noGrp="1"/>
          </p:cNvSpPr>
          <p:nvPr>
            <p:ph type="body" sz="quarter" idx="13"/>
          </p:nvPr>
        </p:nvSpPr>
        <p:spPr>
          <a:xfrm>
            <a:off x="838200" y="1824491"/>
            <a:ext cx="9983788" cy="4367213"/>
          </a:xfrm>
        </p:spPr>
        <p:txBody>
          <a:bodyPr>
            <a:noAutofit/>
          </a:bodyPr>
          <a:lstStyle/>
          <a:p>
            <a:pPr marL="0" indent="0">
              <a:spcBef>
                <a:spcPts val="1200"/>
              </a:spcBef>
              <a:buNone/>
              <a:defRPr sz="2000">
                <a:solidFill>
                  <a:srgbClr val="1A1A1A"/>
                </a:solidFill>
                <a:latin typeface="Arial"/>
                <a:ea typeface="Arial"/>
                <a:cs typeface="Arial"/>
                <a:sym typeface="Arial"/>
              </a:defRPr>
            </a:pPr>
            <a:r>
              <a:rPr lang="en-CA" sz="2400" dirty="0"/>
              <a:t>Your name must be on the voters’ list in order for you to cast a ballot. The voters’ list for each municipal election is prepared from data kept by the Municipal Property Assessment Corporation (MPAC).</a:t>
            </a:r>
          </a:p>
          <a:p>
            <a:pPr marL="0" indent="0">
              <a:lnSpc>
                <a:spcPct val="100000"/>
              </a:lnSpc>
              <a:spcBef>
                <a:spcPts val="600"/>
              </a:spcBef>
              <a:buNone/>
              <a:defRPr sz="2000" b="1">
                <a:solidFill>
                  <a:srgbClr val="1A1A1A"/>
                </a:solidFill>
                <a:latin typeface="Arial"/>
                <a:ea typeface="Arial"/>
                <a:cs typeface="Arial"/>
                <a:sym typeface="Arial"/>
              </a:defRPr>
            </a:pPr>
            <a:r>
              <a:rPr lang="en-CA" sz="2400" dirty="0"/>
              <a:t>Adding Your Name to the Voters’ List</a:t>
            </a:r>
          </a:p>
          <a:p>
            <a:pPr>
              <a:spcBef>
                <a:spcPts val="1200"/>
              </a:spcBef>
              <a:defRPr sz="2000">
                <a:solidFill>
                  <a:srgbClr val="1A1A1A"/>
                </a:solidFill>
                <a:latin typeface="Arial"/>
                <a:ea typeface="Arial"/>
                <a:cs typeface="Arial"/>
                <a:sym typeface="Arial"/>
              </a:defRPr>
            </a:pPr>
            <a:r>
              <a:rPr lang="en-CA" sz="2400" dirty="0"/>
              <a:t>You can check to see if MPAC has your information in its database at </a:t>
            </a:r>
            <a:r>
              <a:rPr lang="en-CA" sz="2400" u="sng" dirty="0">
                <a:solidFill>
                  <a:srgbClr val="0563C1"/>
                </a:solidFill>
                <a:uFill>
                  <a:solidFill>
                    <a:srgbClr val="0563C1"/>
                  </a:solidFill>
                </a:uFill>
                <a:hlinkClick r:id="rId3"/>
              </a:rPr>
              <a:t>voterlookup.ca</a:t>
            </a:r>
            <a:r>
              <a:rPr lang="en-CA" sz="2400" dirty="0"/>
              <a:t>. You can also call them at 1-866-296-MPAC (6722) or TTY: 1-877-889-MPAC (6722).</a:t>
            </a:r>
          </a:p>
          <a:p>
            <a:pPr marL="0" indent="0">
              <a:lnSpc>
                <a:spcPct val="100000"/>
              </a:lnSpc>
              <a:spcBef>
                <a:spcPts val="600"/>
              </a:spcBef>
              <a:buNone/>
              <a:defRPr sz="2000" b="1">
                <a:solidFill>
                  <a:srgbClr val="1A1A1A"/>
                </a:solidFill>
                <a:latin typeface="Arial"/>
                <a:ea typeface="Arial"/>
                <a:cs typeface="Arial"/>
                <a:sym typeface="Arial"/>
              </a:defRPr>
            </a:pPr>
            <a:r>
              <a:rPr lang="en-CA" sz="2400" dirty="0"/>
              <a:t>The Voters’ List Becomes Official on September 1</a:t>
            </a:r>
          </a:p>
          <a:p>
            <a:pPr>
              <a:spcBef>
                <a:spcPts val="1200"/>
              </a:spcBef>
              <a:defRPr sz="2000">
                <a:solidFill>
                  <a:srgbClr val="1A1A1A"/>
                </a:solidFill>
                <a:latin typeface="Arial"/>
                <a:ea typeface="Arial"/>
                <a:cs typeface="Arial"/>
                <a:sym typeface="Arial"/>
              </a:defRPr>
            </a:pPr>
            <a:r>
              <a:rPr lang="en-CA" sz="2400" dirty="0"/>
              <a:t>After September 1, you will be able to check if you are on the voters’ list and make changes directly through MyVote until the close of voting on Election Day to apply for any changes. </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p:txBody>
          <a:bodyPr>
            <a:normAutofit/>
          </a:bodyPr>
          <a:lstStyle>
            <a:lvl1pPr>
              <a:defRPr sz="3200"/>
            </a:lvl1pPr>
          </a:lstStyle>
          <a:p>
            <a:r>
              <a:rPr lang="en-CA" sz="4000" dirty="0"/>
              <a:t>Identification (ID)</a:t>
            </a:r>
          </a:p>
        </p:txBody>
      </p:sp>
      <p:sp>
        <p:nvSpPr>
          <p:cNvPr id="223" name="Shape 223"/>
          <p:cNvSpPr>
            <a:spLocks noGrp="1"/>
          </p:cNvSpPr>
          <p:nvPr>
            <p:ph type="sldNum" sz="quarter" idx="12"/>
          </p:nvPr>
        </p:nvSpPr>
        <p:spPr/>
        <p:txBody>
          <a:bodyPr/>
          <a:lstStyle/>
          <a:p>
            <a:fld id="{86CB4B4D-7CA3-9044-876B-883B54F8677D}" type="slidenum">
              <a:rPr lang="en-CA" smtClean="0"/>
              <a:pPr/>
              <a:t>15</a:t>
            </a:fld>
            <a:endParaRPr lang="en-CA" dirty="0"/>
          </a:p>
        </p:txBody>
      </p:sp>
      <p:sp>
        <p:nvSpPr>
          <p:cNvPr id="224" name="Shape 224"/>
          <p:cNvSpPr>
            <a:spLocks noGrp="1"/>
          </p:cNvSpPr>
          <p:nvPr>
            <p:ph type="body" sz="quarter" idx="13"/>
          </p:nvPr>
        </p:nvSpPr>
        <p:spPr/>
        <p:txBody>
          <a:bodyPr>
            <a:noAutofit/>
          </a:bodyPr>
          <a:lstStyle/>
          <a:p>
            <a:pPr marL="0" indent="0">
              <a:buNone/>
            </a:pPr>
            <a:r>
              <a:rPr lang="en-CA" sz="2400" dirty="0"/>
              <a:t>When you go to vote you must show identification that shows your name and Toronto address. Photo identification is not required. Examples of identification include:</a:t>
            </a:r>
          </a:p>
          <a:p>
            <a:pPr>
              <a:lnSpc>
                <a:spcPct val="100000"/>
              </a:lnSpc>
              <a:spcBef>
                <a:spcPts val="0"/>
              </a:spcBef>
            </a:pPr>
            <a:r>
              <a:rPr lang="en-CA" sz="2400" dirty="0"/>
              <a:t>Ontario driver’s licence</a:t>
            </a:r>
          </a:p>
          <a:p>
            <a:pPr>
              <a:lnSpc>
                <a:spcPct val="100000"/>
              </a:lnSpc>
              <a:spcBef>
                <a:spcPts val="0"/>
              </a:spcBef>
            </a:pPr>
            <a:r>
              <a:rPr lang="en-CA" sz="2400" dirty="0"/>
              <a:t>Ontario health card (if your name and address are printed on the card)</a:t>
            </a:r>
          </a:p>
          <a:p>
            <a:pPr>
              <a:lnSpc>
                <a:spcPct val="100000"/>
              </a:lnSpc>
              <a:spcBef>
                <a:spcPts val="0"/>
              </a:spcBef>
            </a:pPr>
            <a:r>
              <a:rPr lang="en-CA" sz="2400" dirty="0"/>
              <a:t>mortgage, lease or rental agreement</a:t>
            </a:r>
          </a:p>
          <a:p>
            <a:pPr>
              <a:lnSpc>
                <a:spcPct val="100000"/>
              </a:lnSpc>
              <a:spcBef>
                <a:spcPts val="0"/>
              </a:spcBef>
            </a:pPr>
            <a:r>
              <a:rPr lang="en-CA" sz="2400" dirty="0"/>
              <a:t>bill for hydro, water, gas, telephone, Internet</a:t>
            </a:r>
          </a:p>
          <a:p>
            <a:pPr>
              <a:lnSpc>
                <a:spcPct val="100000"/>
              </a:lnSpc>
              <a:spcBef>
                <a:spcPts val="0"/>
              </a:spcBef>
            </a:pPr>
            <a:r>
              <a:rPr lang="en-CA" sz="2400" dirty="0"/>
              <a:t>A Canadian passport is not an acceptable identification document because you write your address inside your passport yourself.</a:t>
            </a:r>
          </a:p>
          <a:p>
            <a:pPr marL="0" indent="0">
              <a:buNone/>
            </a:pPr>
            <a:r>
              <a:rPr lang="en-CA" sz="2400" dirty="0"/>
              <a:t>See the </a:t>
            </a:r>
            <a:r>
              <a:rPr lang="en-CA" sz="2400" dirty="0">
                <a:hlinkClick r:id="rId3"/>
              </a:rPr>
              <a:t>full list of acceptable identification</a:t>
            </a:r>
            <a:r>
              <a:rPr lang="en-CA" sz="2400" dirty="0"/>
              <a:t> on toronto.ca/elections.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15.png" descr="A screen shot image of the main title screen for the How to Vote video that is on the Toronto Election website. " title="How to Vote"/>
          <p:cNvPicPr>
            <a:picLocks noChangeAspect="1"/>
          </p:cNvPicPr>
          <p:nvPr/>
        </p:nvPicPr>
        <p:blipFill>
          <a:blip r:embed="rId3">
            <a:extLst/>
          </a:blip>
          <a:stretch>
            <a:fillRect/>
          </a:stretch>
        </p:blipFill>
        <p:spPr>
          <a:xfrm>
            <a:off x="7191810" y="3011214"/>
            <a:ext cx="4742975" cy="1856426"/>
          </a:xfrm>
          <a:prstGeom prst="rect">
            <a:avLst/>
          </a:prstGeom>
          <a:ln w="12700">
            <a:miter lim="400000"/>
          </a:ln>
        </p:spPr>
      </p:pic>
      <p:sp>
        <p:nvSpPr>
          <p:cNvPr id="228" name="Shape 228"/>
          <p:cNvSpPr>
            <a:spLocks noGrp="1"/>
          </p:cNvSpPr>
          <p:nvPr>
            <p:ph type="title"/>
          </p:nvPr>
        </p:nvSpPr>
        <p:spPr>
          <a:prstGeom prst="rect">
            <a:avLst/>
          </a:prstGeom>
        </p:spPr>
        <p:txBody>
          <a:bodyPr/>
          <a:lstStyle>
            <a:lvl1pPr>
              <a:defRPr sz="3200"/>
            </a:lvl1pPr>
          </a:lstStyle>
          <a:p>
            <a:r>
              <a:rPr sz="4000" dirty="0"/>
              <a:t>How to Vote</a:t>
            </a:r>
          </a:p>
        </p:txBody>
      </p:sp>
      <p:sp>
        <p:nvSpPr>
          <p:cNvPr id="229" name="Shape 229"/>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dirty="0"/>
          </a:p>
        </p:txBody>
      </p:sp>
      <p:sp>
        <p:nvSpPr>
          <p:cNvPr id="230" name="Shape 230"/>
          <p:cNvSpPr>
            <a:spLocks noGrp="1"/>
          </p:cNvSpPr>
          <p:nvPr>
            <p:ph type="body" sz="quarter" idx="13"/>
          </p:nvPr>
        </p:nvSpPr>
        <p:spPr>
          <a:xfrm>
            <a:off x="838200" y="1690688"/>
            <a:ext cx="6353610" cy="4367213"/>
          </a:xfrm>
          <a:prstGeom prst="rect">
            <a:avLst/>
          </a:prstGeom>
        </p:spPr>
        <p:txBody>
          <a:bodyPr/>
          <a:lstStyle/>
          <a:p>
            <a:pPr marL="359999">
              <a:lnSpc>
                <a:spcPct val="100000"/>
              </a:lnSpc>
              <a:spcBef>
                <a:spcPts val="0"/>
              </a:spcBef>
              <a:spcAft>
                <a:spcPts val="600"/>
              </a:spcAft>
              <a:defRPr sz="2000"/>
            </a:pPr>
            <a:r>
              <a:rPr sz="2400" dirty="0"/>
              <a:t>Show your ID and Voter Information Card</a:t>
            </a:r>
          </a:p>
          <a:p>
            <a:pPr marL="359999">
              <a:lnSpc>
                <a:spcPct val="100000"/>
              </a:lnSpc>
              <a:spcBef>
                <a:spcPts val="0"/>
              </a:spcBef>
              <a:spcAft>
                <a:spcPts val="600"/>
              </a:spcAft>
              <a:defRPr sz="2000"/>
            </a:pPr>
            <a:r>
              <a:rPr sz="2400" dirty="0"/>
              <a:t>Your name is crossed off the Voters’ List</a:t>
            </a:r>
          </a:p>
          <a:p>
            <a:pPr marL="359999">
              <a:lnSpc>
                <a:spcPct val="100000"/>
              </a:lnSpc>
              <a:spcBef>
                <a:spcPts val="0"/>
              </a:spcBef>
              <a:spcAft>
                <a:spcPts val="600"/>
              </a:spcAft>
              <a:defRPr sz="2000"/>
            </a:pPr>
            <a:r>
              <a:rPr sz="2400" dirty="0"/>
              <a:t>You will receive a ballot and secrecy folder</a:t>
            </a:r>
          </a:p>
          <a:p>
            <a:pPr marL="359999">
              <a:lnSpc>
                <a:spcPct val="100000"/>
              </a:lnSpc>
              <a:spcBef>
                <a:spcPts val="0"/>
              </a:spcBef>
              <a:spcAft>
                <a:spcPts val="600"/>
              </a:spcAft>
              <a:defRPr sz="2000"/>
            </a:pPr>
            <a:r>
              <a:rPr sz="2400" dirty="0"/>
              <a:t>Mark your ballot behind the privacy screen by filling in the oval to the right of the candidate’s name</a:t>
            </a:r>
          </a:p>
          <a:p>
            <a:pPr marL="359999">
              <a:lnSpc>
                <a:spcPct val="100000"/>
              </a:lnSpc>
              <a:spcBef>
                <a:spcPts val="0"/>
              </a:spcBef>
              <a:spcAft>
                <a:spcPts val="600"/>
              </a:spcAft>
              <a:defRPr sz="2000"/>
            </a:pPr>
            <a:r>
              <a:rPr sz="2400" dirty="0"/>
              <a:t>Place your marked ballot back in secrecy folder and give to the Election Official</a:t>
            </a:r>
          </a:p>
          <a:p>
            <a:pPr marL="359999">
              <a:lnSpc>
                <a:spcPct val="100000"/>
              </a:lnSpc>
              <a:spcBef>
                <a:spcPts val="0"/>
              </a:spcBef>
              <a:spcAft>
                <a:spcPts val="600"/>
              </a:spcAft>
              <a:defRPr sz="2000"/>
            </a:pPr>
            <a:r>
              <a:rPr sz="2400" dirty="0"/>
              <a:t>The election official will feed your ballot into the tabulator – once accepted you have successfully voted!</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16.png" descr="A screen shot image of the voter assist terminal instructional video that is available on the Toronto Elections website. " title="Voter Assist Terminal"/>
          <p:cNvPicPr>
            <a:picLocks noChangeAspect="1"/>
          </p:cNvPicPr>
          <p:nvPr/>
        </p:nvPicPr>
        <p:blipFill>
          <a:blip r:embed="rId3">
            <a:extLst/>
          </a:blip>
          <a:stretch>
            <a:fillRect/>
          </a:stretch>
        </p:blipFill>
        <p:spPr>
          <a:xfrm>
            <a:off x="5801798" y="2154054"/>
            <a:ext cx="6058243" cy="3807835"/>
          </a:xfrm>
          <a:prstGeom prst="rect">
            <a:avLst/>
          </a:prstGeom>
          <a:ln w="12700">
            <a:miter lim="400000"/>
          </a:ln>
        </p:spPr>
      </p:pic>
      <p:sp>
        <p:nvSpPr>
          <p:cNvPr id="236" name="Shape 236"/>
          <p:cNvSpPr>
            <a:spLocks noGrp="1"/>
          </p:cNvSpPr>
          <p:nvPr>
            <p:ph type="title"/>
          </p:nvPr>
        </p:nvSpPr>
        <p:spPr>
          <a:prstGeom prst="rect">
            <a:avLst/>
          </a:prstGeom>
        </p:spPr>
        <p:txBody>
          <a:bodyPr/>
          <a:lstStyle>
            <a:lvl1pPr>
              <a:defRPr sz="3200"/>
            </a:lvl1pPr>
          </a:lstStyle>
          <a:p>
            <a:r>
              <a:rPr dirty="0"/>
              <a:t>Additional Voting Options and the VAT</a:t>
            </a:r>
          </a:p>
        </p:txBody>
      </p:sp>
      <p:sp>
        <p:nvSpPr>
          <p:cNvPr id="237" name="Shape 23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dirty="0"/>
          </a:p>
        </p:txBody>
      </p:sp>
      <p:sp>
        <p:nvSpPr>
          <p:cNvPr id="238" name="Shape 238"/>
          <p:cNvSpPr>
            <a:spLocks noGrp="1"/>
          </p:cNvSpPr>
          <p:nvPr>
            <p:ph type="body" sz="quarter" idx="13"/>
          </p:nvPr>
        </p:nvSpPr>
        <p:spPr>
          <a:xfrm>
            <a:off x="838200" y="1762125"/>
            <a:ext cx="4790090" cy="4367213"/>
          </a:xfrm>
          <a:prstGeom prst="rect">
            <a:avLst/>
          </a:prstGeom>
          <a:noFill/>
        </p:spPr>
        <p:txBody>
          <a:bodyPr>
            <a:normAutofit/>
          </a:bodyPr>
          <a:lstStyle/>
          <a:p>
            <a:pPr marL="345599" indent="-219455" defTabSz="877823">
              <a:lnSpc>
                <a:spcPct val="100000"/>
              </a:lnSpc>
              <a:spcBef>
                <a:spcPts val="500"/>
              </a:spcBef>
              <a:defRPr sz="1919"/>
            </a:pPr>
            <a:r>
              <a:rPr lang="en-US" sz="2400" dirty="0"/>
              <a:t>Mail-in Voting</a:t>
            </a:r>
          </a:p>
          <a:p>
            <a:pPr marL="345599" indent="-219455" defTabSz="877823">
              <a:lnSpc>
                <a:spcPct val="100000"/>
              </a:lnSpc>
              <a:spcBef>
                <a:spcPts val="500"/>
              </a:spcBef>
              <a:defRPr sz="1919"/>
            </a:pPr>
            <a:r>
              <a:rPr sz="2400" dirty="0"/>
              <a:t>Appoint a Proxy Voter</a:t>
            </a:r>
          </a:p>
          <a:p>
            <a:pPr marL="345599" indent="-219455" defTabSz="877823">
              <a:lnSpc>
                <a:spcPct val="100000"/>
              </a:lnSpc>
              <a:spcBef>
                <a:spcPts val="500"/>
              </a:spcBef>
              <a:defRPr sz="1919"/>
            </a:pPr>
            <a:r>
              <a:rPr sz="2400" dirty="0"/>
              <a:t>Curbside Voting</a:t>
            </a:r>
          </a:p>
          <a:p>
            <a:pPr marL="345599" indent="-219455" defTabSz="877823">
              <a:lnSpc>
                <a:spcPct val="100000"/>
              </a:lnSpc>
              <a:spcBef>
                <a:spcPts val="500"/>
              </a:spcBef>
              <a:defRPr sz="1919"/>
            </a:pPr>
            <a:r>
              <a:rPr sz="2400" dirty="0"/>
              <a:t>Assistance in the Voting Place</a:t>
            </a:r>
          </a:p>
          <a:p>
            <a:pPr marL="345599" indent="-219455" defTabSz="877823">
              <a:lnSpc>
                <a:spcPct val="100000"/>
              </a:lnSpc>
              <a:spcBef>
                <a:spcPts val="500"/>
              </a:spcBef>
              <a:defRPr sz="1919"/>
            </a:pPr>
            <a:r>
              <a:rPr sz="2400" dirty="0"/>
              <a:t>Translated Materials and Language Services </a:t>
            </a:r>
          </a:p>
          <a:p>
            <a:pPr marL="345599" indent="-219455" defTabSz="877823">
              <a:lnSpc>
                <a:spcPct val="100000"/>
              </a:lnSpc>
              <a:spcBef>
                <a:spcPts val="500"/>
              </a:spcBef>
              <a:defRPr sz="1919"/>
            </a:pPr>
            <a:r>
              <a:rPr sz="2400" dirty="0"/>
              <a:t>Advance Vote</a:t>
            </a:r>
          </a:p>
          <a:p>
            <a:pPr marL="345599" indent="-219455" defTabSz="877823">
              <a:lnSpc>
                <a:spcPct val="100000"/>
              </a:lnSpc>
              <a:spcBef>
                <a:spcPts val="500"/>
              </a:spcBef>
              <a:defRPr sz="1919"/>
            </a:pPr>
            <a:r>
              <a:rPr sz="2400" dirty="0"/>
              <a:t>Voter Assist Terminal (VAT)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image17.jpeg" descr="An image of the log in web page for MyVote on the screen of the laptop. " title="MyVote "/>
          <p:cNvPicPr>
            <a:picLocks noChangeAspect="1"/>
          </p:cNvPicPr>
          <p:nvPr/>
        </p:nvPicPr>
        <p:blipFill>
          <a:blip r:embed="rId3">
            <a:extLst/>
          </a:blip>
          <a:stretch>
            <a:fillRect/>
          </a:stretch>
        </p:blipFill>
        <p:spPr>
          <a:xfrm>
            <a:off x="6212068" y="1860021"/>
            <a:ext cx="5647973" cy="4235980"/>
          </a:xfrm>
          <a:prstGeom prst="rect">
            <a:avLst/>
          </a:prstGeom>
          <a:ln w="12700">
            <a:miter lim="400000"/>
          </a:ln>
        </p:spPr>
      </p:pic>
      <p:sp>
        <p:nvSpPr>
          <p:cNvPr id="243" name="Shape 243"/>
          <p:cNvSpPr>
            <a:spLocks noGrp="1"/>
          </p:cNvSpPr>
          <p:nvPr>
            <p:ph type="title"/>
          </p:nvPr>
        </p:nvSpPr>
        <p:spPr>
          <a:prstGeom prst="rect">
            <a:avLst/>
          </a:prstGeom>
        </p:spPr>
        <p:txBody>
          <a:bodyPr/>
          <a:lstStyle>
            <a:lvl1pPr>
              <a:defRPr sz="3200"/>
            </a:lvl1pPr>
          </a:lstStyle>
          <a:p>
            <a:r>
              <a:rPr dirty="0"/>
              <a:t>MyVote</a:t>
            </a:r>
          </a:p>
        </p:txBody>
      </p:sp>
      <p:sp>
        <p:nvSpPr>
          <p:cNvPr id="244" name="Shape 244"/>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dirty="0"/>
          </a:p>
        </p:txBody>
      </p:sp>
      <p:sp>
        <p:nvSpPr>
          <p:cNvPr id="245" name="Shape 245"/>
          <p:cNvSpPr>
            <a:spLocks noGrp="1"/>
          </p:cNvSpPr>
          <p:nvPr>
            <p:ph type="body" sz="quarter" idx="13"/>
          </p:nvPr>
        </p:nvSpPr>
        <p:spPr>
          <a:xfrm>
            <a:off x="838198" y="1762125"/>
            <a:ext cx="6603125" cy="4367213"/>
          </a:xfrm>
          <a:prstGeom prst="rect">
            <a:avLst/>
          </a:prstGeom>
          <a:solidFill>
            <a:srgbClr val="FFFFFF"/>
          </a:solidFill>
        </p:spPr>
        <p:txBody>
          <a:bodyPr/>
          <a:lstStyle/>
          <a:p>
            <a:pPr marL="0" indent="0">
              <a:lnSpc>
                <a:spcPct val="100000"/>
              </a:lnSpc>
              <a:spcBef>
                <a:spcPts val="600"/>
              </a:spcBef>
              <a:buSzTx/>
              <a:buNone/>
              <a:defRPr sz="2000"/>
            </a:pPr>
            <a:r>
              <a:rPr sz="2400" dirty="0"/>
              <a:t>Use </a:t>
            </a:r>
            <a:r>
              <a:rPr sz="2400" u="sng" dirty="0">
                <a:solidFill>
                  <a:srgbClr val="0563C1"/>
                </a:solidFill>
                <a:uFill>
                  <a:solidFill>
                    <a:srgbClr val="0563C1"/>
                  </a:solidFill>
                </a:uFill>
                <a:hlinkClick r:id="rId4"/>
              </a:rPr>
              <a:t>MyVote</a:t>
            </a:r>
            <a:r>
              <a:rPr sz="2400" dirty="0"/>
              <a:t> to view key information specific to you the voter, and is easy to use, simply enter your Toronto address and you can:</a:t>
            </a:r>
          </a:p>
          <a:p>
            <a:pPr marL="359999" indent="-171450">
              <a:lnSpc>
                <a:spcPct val="100000"/>
              </a:lnSpc>
              <a:spcBef>
                <a:spcPts val="0"/>
              </a:spcBef>
              <a:defRPr sz="2000"/>
            </a:pPr>
            <a:r>
              <a:rPr sz="2400" dirty="0"/>
              <a:t>Change, check or add your information to the voters’ list</a:t>
            </a:r>
          </a:p>
          <a:p>
            <a:pPr marL="359999" indent="-171450">
              <a:lnSpc>
                <a:spcPct val="100000"/>
              </a:lnSpc>
              <a:spcBef>
                <a:spcPts val="0"/>
              </a:spcBef>
              <a:defRPr sz="2000"/>
            </a:pPr>
            <a:r>
              <a:rPr sz="2400" dirty="0"/>
              <a:t>Find out where and when to vote</a:t>
            </a:r>
          </a:p>
          <a:p>
            <a:pPr marL="359999" indent="-171450">
              <a:lnSpc>
                <a:spcPct val="100000"/>
              </a:lnSpc>
              <a:spcBef>
                <a:spcPts val="0"/>
              </a:spcBef>
              <a:defRPr sz="2000"/>
            </a:pPr>
            <a:r>
              <a:rPr sz="2400" dirty="0"/>
              <a:t>View your voter information card </a:t>
            </a:r>
          </a:p>
          <a:p>
            <a:pPr marL="359999" indent="-171450">
              <a:lnSpc>
                <a:spcPct val="100000"/>
              </a:lnSpc>
              <a:spcBef>
                <a:spcPts val="0"/>
              </a:spcBef>
              <a:defRPr sz="2000"/>
            </a:pPr>
            <a:r>
              <a:rPr sz="2400" dirty="0"/>
              <a:t>See the list of candidates</a:t>
            </a:r>
          </a:p>
          <a:p>
            <a:pPr marL="359999" indent="-171450">
              <a:lnSpc>
                <a:spcPct val="100000"/>
              </a:lnSpc>
              <a:spcBef>
                <a:spcPts val="0"/>
              </a:spcBef>
              <a:defRPr sz="2000"/>
            </a:pPr>
            <a:r>
              <a:rPr sz="2400" dirty="0"/>
              <a:t>Find accessibility information about your voting place</a:t>
            </a:r>
          </a:p>
          <a:p>
            <a:pPr marL="359999" indent="-171450">
              <a:lnSpc>
                <a:spcPct val="100000"/>
              </a:lnSpc>
              <a:spcBef>
                <a:spcPts val="0"/>
              </a:spcBef>
              <a:defRPr sz="2000"/>
            </a:pPr>
            <a:r>
              <a:rPr sz="2400" dirty="0"/>
              <a:t>And more!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18.png" descr="Image of a floor decal that is used in the voting place to ensure safe distancing during a pandemic." title="Health and Safety"/>
          <p:cNvPicPr>
            <a:picLocks noChangeAspect="1"/>
          </p:cNvPicPr>
          <p:nvPr/>
        </p:nvPicPr>
        <p:blipFill>
          <a:blip r:embed="rId3">
            <a:extLst/>
          </a:blip>
          <a:stretch>
            <a:fillRect/>
          </a:stretch>
        </p:blipFill>
        <p:spPr>
          <a:xfrm>
            <a:off x="8645095" y="2804330"/>
            <a:ext cx="3214945" cy="4286593"/>
          </a:xfrm>
          <a:prstGeom prst="rect">
            <a:avLst/>
          </a:prstGeom>
          <a:ln w="12700">
            <a:miter lim="400000"/>
          </a:ln>
        </p:spPr>
      </p:pic>
      <p:sp>
        <p:nvSpPr>
          <p:cNvPr id="250" name="Shape 250"/>
          <p:cNvSpPr>
            <a:spLocks noGrp="1"/>
          </p:cNvSpPr>
          <p:nvPr>
            <p:ph type="title"/>
          </p:nvPr>
        </p:nvSpPr>
        <p:spPr>
          <a:prstGeom prst="rect">
            <a:avLst/>
          </a:prstGeom>
        </p:spPr>
        <p:txBody>
          <a:bodyPr/>
          <a:lstStyle>
            <a:lvl1pPr>
              <a:defRPr sz="3200"/>
            </a:lvl1pPr>
          </a:lstStyle>
          <a:p>
            <a:r>
              <a:rPr dirty="0"/>
              <a:t>Making Voting Safe for Everyone</a:t>
            </a:r>
          </a:p>
        </p:txBody>
      </p:sp>
      <p:sp>
        <p:nvSpPr>
          <p:cNvPr id="251" name="Shape 251"/>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19</a:t>
            </a:fld>
            <a:endParaRPr dirty="0"/>
          </a:p>
        </p:txBody>
      </p:sp>
      <p:sp>
        <p:nvSpPr>
          <p:cNvPr id="252" name="Shape 252"/>
          <p:cNvSpPr/>
          <p:nvPr/>
        </p:nvSpPr>
        <p:spPr>
          <a:xfrm>
            <a:off x="838199" y="2052109"/>
            <a:ext cx="10574440" cy="350865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600"/>
              </a:spcBef>
              <a:defRPr sz="2000">
                <a:latin typeface="Arial"/>
                <a:ea typeface="Arial"/>
                <a:cs typeface="Arial"/>
                <a:sym typeface="Arial"/>
              </a:defRPr>
            </a:pPr>
            <a:r>
              <a:rPr sz="2400" dirty="0"/>
              <a:t>During the most recent by-election (January 2021), voting was carried out safely with the implementation of a range of health and safety measures:</a:t>
            </a:r>
          </a:p>
          <a:p>
            <a:pPr marL="359999" indent="-342900">
              <a:spcBef>
                <a:spcPts val="600"/>
              </a:spcBef>
              <a:buSzPct val="100000"/>
              <a:buFont typeface="Arial"/>
              <a:buChar char="•"/>
              <a:defRPr sz="2000">
                <a:latin typeface="Arial"/>
                <a:ea typeface="Arial"/>
                <a:cs typeface="Arial"/>
                <a:sym typeface="Arial"/>
              </a:defRPr>
            </a:pPr>
            <a:r>
              <a:rPr sz="2400" dirty="0"/>
              <a:t>Health Screening Officer Position</a:t>
            </a:r>
          </a:p>
          <a:p>
            <a:pPr marL="359999" indent="-342900">
              <a:spcBef>
                <a:spcPts val="600"/>
              </a:spcBef>
              <a:buSzPct val="100000"/>
              <a:buFont typeface="Arial"/>
              <a:buChar char="•"/>
              <a:defRPr sz="2000">
                <a:latin typeface="Arial"/>
                <a:ea typeface="Arial"/>
                <a:cs typeface="Arial"/>
                <a:sym typeface="Arial"/>
              </a:defRPr>
            </a:pPr>
            <a:r>
              <a:rPr sz="2400" dirty="0"/>
              <a:t>Maintaining Distancing, Occupancy and Ventilation Standards</a:t>
            </a:r>
          </a:p>
          <a:p>
            <a:pPr marL="359999" indent="-342900">
              <a:spcBef>
                <a:spcPts val="600"/>
              </a:spcBef>
              <a:buSzPct val="100000"/>
              <a:buFont typeface="Arial"/>
              <a:buChar char="•"/>
              <a:defRPr sz="2000">
                <a:latin typeface="Arial"/>
                <a:ea typeface="Arial"/>
                <a:cs typeface="Arial"/>
                <a:sym typeface="Arial"/>
              </a:defRPr>
            </a:pPr>
            <a:r>
              <a:rPr sz="2400" dirty="0"/>
              <a:t>Reduce Touch Points</a:t>
            </a:r>
          </a:p>
          <a:p>
            <a:pPr marL="359999" indent="-342900">
              <a:spcBef>
                <a:spcPts val="600"/>
              </a:spcBef>
              <a:buSzPct val="100000"/>
              <a:buFont typeface="Arial"/>
              <a:buChar char="•"/>
              <a:defRPr sz="2000">
                <a:latin typeface="Arial"/>
                <a:ea typeface="Arial"/>
                <a:cs typeface="Arial"/>
                <a:sym typeface="Arial"/>
              </a:defRPr>
            </a:pPr>
            <a:r>
              <a:rPr sz="2400" dirty="0"/>
              <a:t>Enhance Precautions for Election Day Workers</a:t>
            </a:r>
          </a:p>
          <a:p>
            <a:pPr marL="359999" indent="-342900">
              <a:spcBef>
                <a:spcPts val="600"/>
              </a:spcBef>
              <a:buSzPct val="100000"/>
              <a:buFont typeface="Arial"/>
              <a:buChar char="•"/>
              <a:defRPr sz="2000">
                <a:latin typeface="Arial"/>
                <a:ea typeface="Arial"/>
                <a:cs typeface="Arial"/>
                <a:sym typeface="Arial"/>
              </a:defRPr>
            </a:pPr>
            <a:r>
              <a:rPr sz="2400" dirty="0"/>
              <a:t>Provide Additional Options to Vote</a:t>
            </a:r>
          </a:p>
          <a:p>
            <a:pPr marL="359999" indent="-342900">
              <a:spcBef>
                <a:spcPts val="600"/>
              </a:spcBef>
              <a:buSzPct val="100000"/>
              <a:buFont typeface="Arial"/>
              <a:buChar char="•"/>
              <a:defRPr sz="2000">
                <a:latin typeface="Arial"/>
                <a:ea typeface="Arial"/>
                <a:cs typeface="Arial"/>
                <a:sym typeface="Arial"/>
              </a:defRPr>
            </a:pPr>
            <a:r>
              <a:rPr sz="2400" dirty="0"/>
              <a:t>Encourage Health and Safety for Electors Going to Vote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Elections 101: Overview</a:t>
            </a:r>
          </a:p>
        </p:txBody>
      </p:sp>
      <p:sp>
        <p:nvSpPr>
          <p:cNvPr id="4" name="Shape 175"/>
          <p:cNvSpPr>
            <a:spLocks noGrp="1"/>
          </p:cNvSpPr>
          <p:nvPr>
            <p:ph type="sldNum" sz="quarter" idx="12"/>
          </p:nvPr>
        </p:nvSpPr>
        <p:spPr>
          <a:xfrm>
            <a:off x="10979643" y="6279603"/>
            <a:ext cx="953322" cy="365125"/>
          </a:xfrm>
          <a:prstGeom prst="rect">
            <a:avLst/>
          </a:prstGeom>
          <a:extLst>
            <a:ext uri="{C572A759-6A51-4108-AA02-DFA0A04FC94B}">
              <ma14:wrappingTextBoxFlag xmlns="" xmlns:ma14="http://schemas.microsoft.com/office/mac/drawingml/2011/main" val="1"/>
            </a:ext>
          </a:extLst>
        </p:spPr>
        <p:txBody>
          <a:bodyPr anchor="t"/>
          <a:lstStyle/>
          <a:p>
            <a:fld id="{8F0BFF08-3D0D-8D46-AAD9-A45B04D590B7}" type="slidenum">
              <a:rPr lang="en-CA" smtClean="0"/>
              <a:t>2</a:t>
            </a:fld>
            <a:endParaRPr lang="en-CA" dirty="0"/>
          </a:p>
          <a:p>
            <a:endParaRPr dirty="0"/>
          </a:p>
        </p:txBody>
      </p:sp>
      <p:sp>
        <p:nvSpPr>
          <p:cNvPr id="3" name="Text Placeholder 2"/>
          <p:cNvSpPr>
            <a:spLocks noGrp="1"/>
          </p:cNvSpPr>
          <p:nvPr>
            <p:ph type="body" sz="quarter" idx="13"/>
          </p:nvPr>
        </p:nvSpPr>
        <p:spPr>
          <a:xfrm>
            <a:off x="838200" y="1762125"/>
            <a:ext cx="9983788" cy="4367213"/>
          </a:xfrm>
        </p:spPr>
        <p:txBody>
          <a:bodyPr/>
          <a:lstStyle/>
          <a:p>
            <a:pPr marL="0" indent="0">
              <a:buNone/>
            </a:pPr>
            <a:r>
              <a:rPr lang="en-CA" dirty="0"/>
              <a:t>This presentation will help guide you through and the three main pillars of municipal elections in the City of Toronto:</a:t>
            </a:r>
          </a:p>
          <a:p>
            <a:pPr marL="0" indent="0">
              <a:buNone/>
            </a:pPr>
            <a:endParaRPr lang="en-CA" dirty="0"/>
          </a:p>
          <a:p>
            <a:pPr lvl="1"/>
            <a:r>
              <a:rPr lang="en-CA" sz="2800" dirty="0"/>
              <a:t>Learn</a:t>
            </a:r>
          </a:p>
          <a:p>
            <a:pPr lvl="1"/>
            <a:r>
              <a:rPr lang="en-CA" sz="2800" dirty="0"/>
              <a:t>Vote</a:t>
            </a:r>
          </a:p>
          <a:p>
            <a:pPr lvl="1"/>
            <a:r>
              <a:rPr lang="en-CA" sz="2800" dirty="0"/>
              <a:t>Participate</a:t>
            </a:r>
          </a:p>
        </p:txBody>
      </p:sp>
    </p:spTree>
    <p:extLst>
      <p:ext uri="{BB962C8B-B14F-4D97-AF65-F5344CB8AC3E}">
        <p14:creationId xmlns:p14="http://schemas.microsoft.com/office/powerpoint/2010/main" val="1877177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image19.jpeg" descr="Black and white image of a group of people around a table. Various people in the picture have their hands raised ready to participate in a discussion. " title="Participate 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2" name="Title 1">
            <a:extLst>
              <a:ext uri="{FF2B5EF4-FFF2-40B4-BE49-F238E27FC236}">
                <a16:creationId xmlns:a16="http://schemas.microsoft.com/office/drawing/2014/main" id="{BFB46EDB-E1AA-2048-B7D1-754CCC6D0FD8}"/>
              </a:ext>
            </a:extLst>
          </p:cNvPr>
          <p:cNvSpPr>
            <a:spLocks noGrp="1"/>
          </p:cNvSpPr>
          <p:nvPr>
            <p:ph type="title"/>
          </p:nvPr>
        </p:nvSpPr>
        <p:spPr>
          <a:xfrm>
            <a:off x="3198223" y="2768691"/>
            <a:ext cx="6041571" cy="1325563"/>
          </a:xfrm>
          <a:solidFill>
            <a:schemeClr val="bg1"/>
          </a:solidFill>
        </p:spPr>
        <p:txBody>
          <a:bodyPr>
            <a:noAutofit/>
          </a:bodyPr>
          <a:lstStyle/>
          <a:p>
            <a:pPr algn="ctr"/>
            <a:r>
              <a:rPr lang="en-CA" sz="9600" dirty="0"/>
              <a:t>Participate</a:t>
            </a:r>
            <a:endParaRPr lang="en-US" sz="9600"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image20.jpeg" descr="Image of a marketing table full of materials with information about the municipal election in Toronto. There is a person at the far left of the image, ready to assist people who are interested in the materials. " title="Marketing table"/>
          <p:cNvPicPr>
            <a:picLocks noChangeAspect="1"/>
          </p:cNvPicPr>
          <p:nvPr/>
        </p:nvPicPr>
        <p:blipFill>
          <a:blip r:embed="rId3">
            <a:extLst/>
          </a:blip>
          <a:stretch>
            <a:fillRect/>
          </a:stretch>
        </p:blipFill>
        <p:spPr>
          <a:xfrm>
            <a:off x="6228476" y="2389908"/>
            <a:ext cx="5631565" cy="3240233"/>
          </a:xfrm>
          <a:prstGeom prst="rect">
            <a:avLst/>
          </a:prstGeom>
          <a:ln w="12700">
            <a:miter lim="400000"/>
          </a:ln>
        </p:spPr>
      </p:pic>
      <p:sp>
        <p:nvSpPr>
          <p:cNvPr id="262" name="Shape 262"/>
          <p:cNvSpPr>
            <a:spLocks noGrp="1"/>
          </p:cNvSpPr>
          <p:nvPr>
            <p:ph type="title"/>
          </p:nvPr>
        </p:nvSpPr>
        <p:spPr>
          <a:prstGeom prst="rect">
            <a:avLst/>
          </a:prstGeom>
        </p:spPr>
        <p:txBody>
          <a:bodyPr/>
          <a:lstStyle>
            <a:lvl1pPr>
              <a:defRPr sz="3200"/>
            </a:lvl1pPr>
          </a:lstStyle>
          <a:p>
            <a:r>
              <a:rPr dirty="0"/>
              <a:t>How to Get Involved</a:t>
            </a:r>
          </a:p>
        </p:txBody>
      </p:sp>
      <p:sp>
        <p:nvSpPr>
          <p:cNvPr id="263" name="Shape 263"/>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21</a:t>
            </a:fld>
            <a:endParaRPr dirty="0"/>
          </a:p>
        </p:txBody>
      </p:sp>
      <p:sp>
        <p:nvSpPr>
          <p:cNvPr id="264" name="Shape 264"/>
          <p:cNvSpPr>
            <a:spLocks noGrp="1"/>
          </p:cNvSpPr>
          <p:nvPr>
            <p:ph type="body" sz="quarter" idx="13"/>
          </p:nvPr>
        </p:nvSpPr>
        <p:spPr>
          <a:xfrm>
            <a:off x="838200" y="1762125"/>
            <a:ext cx="9983788" cy="4367213"/>
          </a:xfrm>
          <a:prstGeom prst="rect">
            <a:avLst/>
          </a:prstGeom>
          <a:noFill/>
        </p:spPr>
        <p:txBody>
          <a:bodyPr>
            <a:normAutofit/>
          </a:bodyPr>
          <a:lstStyle/>
          <a:p>
            <a:pPr marL="0" indent="0" defTabSz="457200">
              <a:lnSpc>
                <a:spcPct val="100000"/>
              </a:lnSpc>
              <a:spcBef>
                <a:spcPts val="600"/>
              </a:spcBef>
              <a:buSzTx/>
              <a:buNone/>
              <a:defRPr sz="2000"/>
            </a:pPr>
            <a:r>
              <a:rPr sz="2400" dirty="0"/>
              <a:t>You Can:</a:t>
            </a:r>
            <a:endParaRPr lang="en-US" sz="2400" dirty="0"/>
          </a:p>
          <a:p>
            <a:pPr defTabSz="457200">
              <a:lnSpc>
                <a:spcPct val="100000"/>
              </a:lnSpc>
              <a:spcBef>
                <a:spcPts val="600"/>
              </a:spcBef>
              <a:defRPr sz="2000"/>
            </a:pPr>
            <a:r>
              <a:rPr sz="2400" dirty="0"/>
              <a:t>Run as a candidate</a:t>
            </a:r>
            <a:endParaRPr lang="en-US" sz="2400" dirty="0"/>
          </a:p>
          <a:p>
            <a:pPr defTabSz="457200">
              <a:lnSpc>
                <a:spcPct val="100000"/>
              </a:lnSpc>
              <a:spcBef>
                <a:spcPts val="600"/>
              </a:spcBef>
              <a:defRPr sz="2000"/>
            </a:pPr>
            <a:r>
              <a:rPr sz="2400" dirty="0"/>
              <a:t>Register as a Third Party Advertiser</a:t>
            </a:r>
            <a:endParaRPr lang="en-US" sz="2400" dirty="0"/>
          </a:p>
          <a:p>
            <a:pPr defTabSz="457200">
              <a:lnSpc>
                <a:spcPct val="100000"/>
              </a:lnSpc>
              <a:spcBef>
                <a:spcPts val="600"/>
              </a:spcBef>
              <a:defRPr sz="2000"/>
            </a:pPr>
            <a:r>
              <a:rPr sz="2400" dirty="0"/>
              <a:t>Work the election</a:t>
            </a:r>
            <a:endParaRPr lang="en-US" sz="2400" dirty="0"/>
          </a:p>
          <a:p>
            <a:pPr defTabSz="457200">
              <a:lnSpc>
                <a:spcPct val="100000"/>
              </a:lnSpc>
              <a:spcBef>
                <a:spcPts val="600"/>
              </a:spcBef>
              <a:defRPr sz="2000"/>
            </a:pPr>
            <a:r>
              <a:rPr sz="2400" dirty="0"/>
              <a:t>Share information to your community</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p:nvPr>
        </p:nvSpPr>
        <p:spPr>
          <a:prstGeom prst="rect">
            <a:avLst/>
          </a:prstGeom>
        </p:spPr>
        <p:txBody>
          <a:bodyPr/>
          <a:lstStyle>
            <a:lvl1pPr>
              <a:defRPr sz="3200"/>
            </a:lvl1pPr>
          </a:lstStyle>
          <a:p>
            <a:r>
              <a:rPr dirty="0"/>
              <a:t>Run as a Candidate</a:t>
            </a:r>
          </a:p>
        </p:txBody>
      </p:sp>
      <p:sp>
        <p:nvSpPr>
          <p:cNvPr id="269" name="Shape 269"/>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dirty="0"/>
          </a:p>
        </p:txBody>
      </p:sp>
      <p:sp>
        <p:nvSpPr>
          <p:cNvPr id="270" name="Shape 270"/>
          <p:cNvSpPr>
            <a:spLocks noGrp="1"/>
          </p:cNvSpPr>
          <p:nvPr>
            <p:ph type="body" sz="quarter" idx="13"/>
          </p:nvPr>
        </p:nvSpPr>
        <p:spPr>
          <a:prstGeom prst="rect">
            <a:avLst/>
          </a:prstGeom>
        </p:spPr>
        <p:txBody>
          <a:bodyPr/>
          <a:lstStyle/>
          <a:p>
            <a:pPr marL="0" indent="0">
              <a:lnSpc>
                <a:spcPct val="100000"/>
              </a:lnSpc>
              <a:spcBef>
                <a:spcPts val="1200"/>
              </a:spcBef>
              <a:buSzTx/>
              <a:buNone/>
              <a:defRPr sz="2000"/>
            </a:pPr>
            <a:r>
              <a:rPr sz="2400" dirty="0"/>
              <a:t>To run for mayor or councillor, on the day the nomination paper is filed, a person must be:</a:t>
            </a:r>
            <a:endParaRPr lang="en-US" sz="2400" dirty="0"/>
          </a:p>
          <a:p>
            <a:pPr>
              <a:lnSpc>
                <a:spcPct val="100000"/>
              </a:lnSpc>
              <a:spcBef>
                <a:spcPts val="600"/>
              </a:spcBef>
              <a:defRPr sz="2000"/>
            </a:pPr>
            <a:r>
              <a:rPr sz="2400" dirty="0"/>
              <a:t>A Canadian citizen</a:t>
            </a:r>
            <a:endParaRPr lang="en-US" sz="2400" dirty="0"/>
          </a:p>
          <a:p>
            <a:pPr>
              <a:lnSpc>
                <a:spcPct val="100000"/>
              </a:lnSpc>
              <a:spcBef>
                <a:spcPts val="600"/>
              </a:spcBef>
              <a:defRPr sz="2000"/>
            </a:pPr>
            <a:r>
              <a:rPr sz="2400" dirty="0"/>
              <a:t>At least 18 years of age</a:t>
            </a:r>
            <a:endParaRPr lang="en-US" sz="2400" dirty="0"/>
          </a:p>
          <a:p>
            <a:pPr>
              <a:lnSpc>
                <a:spcPct val="100000"/>
              </a:lnSpc>
              <a:spcBef>
                <a:spcPts val="600"/>
              </a:spcBef>
              <a:defRPr sz="2000"/>
            </a:pPr>
            <a:r>
              <a:rPr sz="2400" dirty="0"/>
              <a:t>A resident of the City of Toronto, or</a:t>
            </a:r>
            <a:endParaRPr lang="en-US" sz="2400" dirty="0"/>
          </a:p>
          <a:p>
            <a:pPr>
              <a:lnSpc>
                <a:spcPct val="100000"/>
              </a:lnSpc>
              <a:spcBef>
                <a:spcPts val="600"/>
              </a:spcBef>
              <a:defRPr sz="2000"/>
            </a:pPr>
            <a:r>
              <a:rPr sz="2400" dirty="0"/>
              <a:t>An owner or tenant of land in the City of Toronto, or the spouse of the owner or tenant</a:t>
            </a:r>
            <a:endParaRPr lang="en-US" sz="2400" dirty="0"/>
          </a:p>
          <a:p>
            <a:pPr>
              <a:lnSpc>
                <a:spcPct val="100000"/>
              </a:lnSpc>
              <a:spcBef>
                <a:spcPts val="600"/>
              </a:spcBef>
              <a:defRPr sz="2000"/>
            </a:pPr>
            <a:r>
              <a:rPr sz="2400" dirty="0"/>
              <a:t>Not legally prohibited from voting</a:t>
            </a:r>
            <a:endParaRPr lang="en-US" sz="2400" dirty="0"/>
          </a:p>
          <a:p>
            <a:pPr>
              <a:lnSpc>
                <a:spcPct val="100000"/>
              </a:lnSpc>
              <a:spcBef>
                <a:spcPts val="600"/>
              </a:spcBef>
              <a:defRPr sz="2000"/>
            </a:pPr>
            <a:r>
              <a:rPr lang="en-CA" sz="2400" dirty="0"/>
              <a:t>No</a:t>
            </a:r>
            <a:r>
              <a:rPr sz="2400" dirty="0"/>
              <a:t>t disqualified by any legislation from holding municipal office</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title"/>
          </p:nvPr>
        </p:nvSpPr>
        <p:spPr>
          <a:prstGeom prst="rect">
            <a:avLst/>
          </a:prstGeom>
        </p:spPr>
        <p:txBody>
          <a:bodyPr/>
          <a:lstStyle>
            <a:lvl1pPr>
              <a:defRPr sz="3200"/>
            </a:lvl1pPr>
          </a:lstStyle>
          <a:p>
            <a:r>
              <a:rPr dirty="0"/>
              <a:t>Resources for Candidates</a:t>
            </a:r>
          </a:p>
        </p:txBody>
      </p:sp>
      <p:sp>
        <p:nvSpPr>
          <p:cNvPr id="275" name="Shape 275"/>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dirty="0"/>
          </a:p>
        </p:txBody>
      </p:sp>
      <p:sp>
        <p:nvSpPr>
          <p:cNvPr id="276" name="Shape 276"/>
          <p:cNvSpPr>
            <a:spLocks noGrp="1"/>
          </p:cNvSpPr>
          <p:nvPr>
            <p:ph type="body" sz="quarter" idx="13"/>
          </p:nvPr>
        </p:nvSpPr>
        <p:spPr>
          <a:prstGeom prst="rect">
            <a:avLst/>
          </a:prstGeom>
        </p:spPr>
        <p:txBody>
          <a:bodyPr/>
          <a:lstStyle/>
          <a:p>
            <a:pPr marL="0" indent="0">
              <a:lnSpc>
                <a:spcPct val="100000"/>
              </a:lnSpc>
              <a:spcBef>
                <a:spcPts val="1200"/>
              </a:spcBef>
              <a:buSzTx/>
              <a:buNone/>
              <a:defRPr sz="2000"/>
            </a:pPr>
            <a:r>
              <a:rPr sz="2400" dirty="0"/>
              <a:t>Information is always available on the Toronto Elections website: </a:t>
            </a:r>
            <a:r>
              <a:rPr sz="2400" dirty="0">
                <a:hlinkClick r:id="rId3"/>
              </a:rPr>
              <a:t>toronto.ca/elections</a:t>
            </a:r>
            <a:endParaRPr sz="2400" dirty="0"/>
          </a:p>
          <a:p>
            <a:pPr marL="0" indent="0">
              <a:lnSpc>
                <a:spcPct val="100000"/>
              </a:lnSpc>
              <a:spcBef>
                <a:spcPts val="600"/>
              </a:spcBef>
              <a:buSzTx/>
              <a:buNone/>
              <a:defRPr sz="2000"/>
            </a:pPr>
            <a:r>
              <a:rPr sz="2400" dirty="0"/>
              <a:t>The Toronto Elections website includes resources such as:</a:t>
            </a:r>
            <a:endParaRPr lang="en-US" sz="2400" dirty="0"/>
          </a:p>
          <a:p>
            <a:pPr>
              <a:lnSpc>
                <a:spcPct val="100000"/>
              </a:lnSpc>
              <a:spcBef>
                <a:spcPts val="600"/>
              </a:spcBef>
              <a:defRPr sz="2000"/>
            </a:pPr>
            <a:r>
              <a:rPr sz="2400" dirty="0"/>
              <a:t>Candidates’ Guides</a:t>
            </a:r>
            <a:endParaRPr lang="en-US" sz="2400" dirty="0"/>
          </a:p>
          <a:p>
            <a:pPr>
              <a:lnSpc>
                <a:spcPct val="100000"/>
              </a:lnSpc>
              <a:spcBef>
                <a:spcPts val="600"/>
              </a:spcBef>
              <a:defRPr sz="2000"/>
            </a:pPr>
            <a:r>
              <a:rPr sz="2400" dirty="0"/>
              <a:t>Candidate Information Sessions</a:t>
            </a:r>
            <a:endParaRPr lang="en-US" sz="2400" dirty="0"/>
          </a:p>
          <a:p>
            <a:pPr>
              <a:lnSpc>
                <a:spcPct val="100000"/>
              </a:lnSpc>
              <a:spcBef>
                <a:spcPts val="600"/>
              </a:spcBef>
              <a:defRPr sz="2000"/>
            </a:pPr>
            <a:r>
              <a:rPr sz="2400" dirty="0"/>
              <a:t>Links to the Municipal Elections Act</a:t>
            </a:r>
          </a:p>
          <a:p>
            <a:pPr marL="0" indent="0">
              <a:buSzTx/>
              <a:buNone/>
              <a:defRPr sz="2000"/>
            </a:pPr>
            <a:r>
              <a:rPr sz="2400" dirty="0"/>
              <a:t>General questions are always welcome, email </a:t>
            </a:r>
            <a:r>
              <a:rPr sz="2400" u="sng" dirty="0">
                <a:solidFill>
                  <a:srgbClr val="0563C1"/>
                </a:solidFill>
                <a:uFill>
                  <a:solidFill>
                    <a:srgbClr val="0563C1"/>
                  </a:solidFill>
                </a:uFill>
                <a:hlinkClick r:id="rId4"/>
              </a:rPr>
              <a:t>elections@toronto.ca</a:t>
            </a:r>
            <a:r>
              <a:rPr sz="2400" dirty="0"/>
              <a:t> or call 416-338-1111.</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p:nvPr>
        </p:nvSpPr>
        <p:spPr>
          <a:prstGeom prst="rect">
            <a:avLst/>
          </a:prstGeom>
        </p:spPr>
        <p:txBody>
          <a:bodyPr/>
          <a:lstStyle>
            <a:lvl1pPr>
              <a:defRPr sz="3200"/>
            </a:lvl1pPr>
          </a:lstStyle>
          <a:p>
            <a:r>
              <a:rPr dirty="0"/>
              <a:t>Third Party Advertising</a:t>
            </a:r>
          </a:p>
        </p:txBody>
      </p:sp>
      <p:sp>
        <p:nvSpPr>
          <p:cNvPr id="281" name="Shape 281"/>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dirty="0"/>
          </a:p>
        </p:txBody>
      </p:sp>
      <p:sp>
        <p:nvSpPr>
          <p:cNvPr id="282" name="Shape 282"/>
          <p:cNvSpPr>
            <a:spLocks noGrp="1"/>
          </p:cNvSpPr>
          <p:nvPr>
            <p:ph type="body" sz="quarter" idx="13"/>
          </p:nvPr>
        </p:nvSpPr>
        <p:spPr>
          <a:prstGeom prst="rect">
            <a:avLst/>
          </a:prstGeom>
        </p:spPr>
        <p:txBody>
          <a:bodyPr>
            <a:normAutofit/>
          </a:bodyPr>
          <a:lstStyle/>
          <a:p>
            <a:pPr marL="359999">
              <a:lnSpc>
                <a:spcPct val="100000"/>
              </a:lnSpc>
              <a:spcBef>
                <a:spcPts val="600"/>
              </a:spcBef>
              <a:defRPr sz="2000"/>
            </a:pPr>
            <a:r>
              <a:rPr sz="2400" dirty="0"/>
              <a:t>The Municipal Elections Act, 1996 now includes rules for third party advertising.  </a:t>
            </a:r>
          </a:p>
          <a:p>
            <a:pPr marL="359999">
              <a:lnSpc>
                <a:spcPct val="100000"/>
              </a:lnSpc>
              <a:spcBef>
                <a:spcPts val="600"/>
              </a:spcBef>
              <a:defRPr sz="2000"/>
            </a:pPr>
            <a:r>
              <a:rPr sz="2400" dirty="0"/>
              <a:t>A third party advertisement is a message in any medium that promotes, supports or opposes a candidate.</a:t>
            </a:r>
          </a:p>
          <a:p>
            <a:pPr marL="359999">
              <a:lnSpc>
                <a:spcPct val="100000"/>
              </a:lnSpc>
              <a:spcBef>
                <a:spcPts val="600"/>
              </a:spcBef>
              <a:defRPr sz="2000"/>
            </a:pPr>
            <a:r>
              <a:rPr sz="2400" dirty="0"/>
              <a:t>Third party advertising is separate from any candidate’s campaign, and must be done independently from a candidate.</a:t>
            </a:r>
          </a:p>
          <a:p>
            <a:pPr marL="359999">
              <a:lnSpc>
                <a:spcPct val="100000"/>
              </a:lnSpc>
              <a:spcBef>
                <a:spcPts val="600"/>
              </a:spcBef>
              <a:defRPr sz="2000"/>
            </a:pPr>
            <a:r>
              <a:rPr sz="2400" dirty="0"/>
              <a:t>A third party advertiser is required to register with the City Clerk of the municipality where they want to advertise.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 name="image21.jpeg" descr="Image of five people all facing forward and smiling. There are two yellow and black vote flags in the background of the photo. " title="Group of Workers"/>
          <p:cNvPicPr>
            <a:picLocks noChangeAspect="1"/>
          </p:cNvPicPr>
          <p:nvPr/>
        </p:nvPicPr>
        <p:blipFill>
          <a:blip r:embed="rId3">
            <a:extLst/>
          </a:blip>
          <a:stretch>
            <a:fillRect/>
          </a:stretch>
        </p:blipFill>
        <p:spPr>
          <a:xfrm>
            <a:off x="6679148" y="1799188"/>
            <a:ext cx="5180893" cy="4094480"/>
          </a:xfrm>
          <a:prstGeom prst="rect">
            <a:avLst/>
          </a:prstGeom>
          <a:ln w="12700">
            <a:miter lim="400000"/>
          </a:ln>
        </p:spPr>
      </p:pic>
      <p:sp>
        <p:nvSpPr>
          <p:cNvPr id="287" name="Shape 287"/>
          <p:cNvSpPr>
            <a:spLocks noGrp="1"/>
          </p:cNvSpPr>
          <p:nvPr>
            <p:ph type="title"/>
          </p:nvPr>
        </p:nvSpPr>
        <p:spPr/>
        <p:txBody>
          <a:bodyPr/>
          <a:lstStyle>
            <a:lvl1pPr>
              <a:defRPr sz="3200"/>
            </a:lvl1pPr>
          </a:lstStyle>
          <a:p>
            <a:r>
              <a:rPr lang="en-CA"/>
              <a:t>Work the Election</a:t>
            </a:r>
            <a:endParaRPr lang="en-CA" dirty="0"/>
          </a:p>
        </p:txBody>
      </p:sp>
      <p:sp>
        <p:nvSpPr>
          <p:cNvPr id="288" name="Shape 288"/>
          <p:cNvSpPr>
            <a:spLocks noGrp="1"/>
          </p:cNvSpPr>
          <p:nvPr>
            <p:ph type="sldNum" sz="quarter" idx="12"/>
          </p:nvPr>
        </p:nvSpPr>
        <p:spPr/>
        <p:txBody>
          <a:bodyPr/>
          <a:lstStyle/>
          <a:p>
            <a:fld id="{86CB4B4D-7CA3-9044-876B-883B54F8677D}" type="slidenum">
              <a:rPr lang="en-CA" smtClean="0"/>
              <a:pPr/>
              <a:t>25</a:t>
            </a:fld>
            <a:endParaRPr lang="en-CA" dirty="0"/>
          </a:p>
        </p:txBody>
      </p:sp>
      <p:sp>
        <p:nvSpPr>
          <p:cNvPr id="289" name="Shape 289"/>
          <p:cNvSpPr>
            <a:spLocks noGrp="1"/>
          </p:cNvSpPr>
          <p:nvPr>
            <p:ph type="body" sz="quarter" idx="13"/>
          </p:nvPr>
        </p:nvSpPr>
        <p:spPr>
          <a:xfrm>
            <a:off x="838200" y="1762125"/>
            <a:ext cx="5607205" cy="4367213"/>
          </a:xfrm>
        </p:spPr>
        <p:txBody>
          <a:bodyPr/>
          <a:lstStyle/>
          <a:p>
            <a:pPr marL="342900" lvl="1" indent="-342900"/>
            <a:r>
              <a:rPr lang="en-CA" dirty="0"/>
              <a:t>In 2018 over 15,000 people were hired as voting place staff.</a:t>
            </a:r>
          </a:p>
          <a:p>
            <a:pPr marL="342900" lvl="1" indent="-342900"/>
            <a:r>
              <a:rPr lang="en-CA" dirty="0"/>
              <a:t>Recruitment generally starts in the spring/summer of the election year.</a:t>
            </a:r>
          </a:p>
          <a:p>
            <a:pPr marL="342900" lvl="1" indent="-342900"/>
            <a:r>
              <a:rPr lang="en-CA" dirty="0"/>
              <a:t>Job descriptions will be available on the Toronto Elections website.</a:t>
            </a:r>
          </a:p>
          <a:p>
            <a:pPr marL="342900" lvl="1" indent="-342900"/>
            <a:r>
              <a:rPr lang="en-CA" dirty="0"/>
              <a:t>Applications can be submitted online.</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p:cNvSpPr>
          <p:nvPr>
            <p:ph type="sldNum" sz="quarter" idx="12"/>
          </p:nvPr>
        </p:nvSpPr>
        <p:spPr/>
        <p:txBody>
          <a:bodyPr/>
          <a:lstStyle/>
          <a:p>
            <a:fld id="{86CB4B4D-7CA3-9044-876B-883B54F8677D}" type="slidenum">
              <a:rPr lang="en-CA" smtClean="0"/>
              <a:pPr/>
              <a:t>26</a:t>
            </a:fld>
            <a:endParaRPr lang="en-CA" dirty="0"/>
          </a:p>
        </p:txBody>
      </p:sp>
      <p:pic>
        <p:nvPicPr>
          <p:cNvPr id="293" name="image22.jpeg" descr="This image is of an election outreach worker assisting a member of the community learn more at an event. There are two pop up banners in the background relating to the 25 ward structure and My Vote." title="Outreach Image"/>
          <p:cNvPicPr>
            <a:picLocks noChangeAspect="1"/>
          </p:cNvPicPr>
          <p:nvPr/>
        </p:nvPicPr>
        <p:blipFill rotWithShape="1">
          <a:blip r:embed="rId2">
            <a:extLst/>
          </a:blip>
          <a:srcRect l="29659"/>
          <a:stretch/>
        </p:blipFill>
        <p:spPr>
          <a:xfrm>
            <a:off x="7070906" y="2115204"/>
            <a:ext cx="4312473" cy="4076500"/>
          </a:xfrm>
          <a:prstGeom prst="rect">
            <a:avLst/>
          </a:prstGeom>
          <a:ln w="12700">
            <a:miter lim="400000"/>
          </a:ln>
        </p:spPr>
      </p:pic>
      <p:sp>
        <p:nvSpPr>
          <p:cNvPr id="296" name="Shape 296"/>
          <p:cNvSpPr>
            <a:spLocks noGrp="1"/>
          </p:cNvSpPr>
          <p:nvPr>
            <p:ph type="body" sz="quarter" idx="13"/>
          </p:nvPr>
        </p:nvSpPr>
        <p:spPr>
          <a:xfrm>
            <a:off x="838200" y="2531559"/>
            <a:ext cx="5664531" cy="1873173"/>
          </a:xfrm>
          <a:solidFill>
            <a:schemeClr val="bg1"/>
          </a:solidFill>
        </p:spPr>
        <p:txBody>
          <a:bodyPr/>
          <a:lstStyle/>
          <a:p>
            <a:r>
              <a:rPr lang="en-CA" dirty="0"/>
              <a:t>Share this presentation and the information with your community.</a:t>
            </a:r>
          </a:p>
          <a:p>
            <a:r>
              <a:rPr lang="en-CA" dirty="0"/>
              <a:t>Invite Toronto Elections to your events. </a:t>
            </a:r>
          </a:p>
          <a:p>
            <a:r>
              <a:rPr lang="en-CA" dirty="0"/>
              <a:t>Join the Election Outreach Network. </a:t>
            </a:r>
          </a:p>
        </p:txBody>
      </p:sp>
      <p:sp>
        <p:nvSpPr>
          <p:cNvPr id="294" name="Shape 294"/>
          <p:cNvSpPr>
            <a:spLocks noGrp="1"/>
          </p:cNvSpPr>
          <p:nvPr>
            <p:ph type="title"/>
          </p:nvPr>
        </p:nvSpPr>
        <p:spPr/>
        <p:txBody>
          <a:bodyPr/>
          <a:lstStyle>
            <a:lvl1pPr>
              <a:defRPr sz="3200"/>
            </a:lvl1pPr>
          </a:lstStyle>
          <a:p>
            <a:r>
              <a:rPr lang="en-CA" dirty="0"/>
              <a:t>Share Information with your Community</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title"/>
          </p:nvPr>
        </p:nvSpPr>
        <p:spPr/>
        <p:txBody>
          <a:bodyPr/>
          <a:lstStyle>
            <a:lvl1pPr>
              <a:defRPr sz="3200"/>
            </a:lvl1pPr>
          </a:lstStyle>
          <a:p>
            <a:r>
              <a:rPr lang="en-CA"/>
              <a:t>Election Key Dates</a:t>
            </a:r>
            <a:endParaRPr lang="en-CA" dirty="0"/>
          </a:p>
        </p:txBody>
      </p:sp>
      <p:sp>
        <p:nvSpPr>
          <p:cNvPr id="299" name="Shape 299"/>
          <p:cNvSpPr>
            <a:spLocks noGrp="1"/>
          </p:cNvSpPr>
          <p:nvPr>
            <p:ph type="sldNum" sz="quarter" idx="12"/>
          </p:nvPr>
        </p:nvSpPr>
        <p:spPr/>
        <p:txBody>
          <a:bodyPr/>
          <a:lstStyle/>
          <a:p>
            <a:fld id="{86CB4B4D-7CA3-9044-876B-883B54F8677D}" type="slidenum">
              <a:rPr lang="en-CA" smtClean="0"/>
              <a:pPr/>
              <a:t>27</a:t>
            </a:fld>
            <a:endParaRPr lang="en-CA" dirty="0"/>
          </a:p>
        </p:txBody>
      </p:sp>
      <p:sp>
        <p:nvSpPr>
          <p:cNvPr id="300" name="Shape 300"/>
          <p:cNvSpPr>
            <a:spLocks noGrp="1"/>
          </p:cNvSpPr>
          <p:nvPr>
            <p:ph type="body" sz="quarter" idx="13"/>
          </p:nvPr>
        </p:nvSpPr>
        <p:spPr/>
        <p:txBody>
          <a:bodyPr/>
          <a:lstStyle/>
          <a:p>
            <a:r>
              <a:rPr lang="en-CA" dirty="0"/>
              <a:t>The Nomination Period: May 2 – August 19 at 2 p.m.</a:t>
            </a:r>
          </a:p>
          <a:p>
            <a:r>
              <a:rPr lang="en-CA" dirty="0"/>
              <a:t>Employment Opportunities: July - October</a:t>
            </a:r>
          </a:p>
          <a:p>
            <a:r>
              <a:rPr lang="en-CA" dirty="0"/>
              <a:t>Third Party Advertiser Registration: May 2 – October 21</a:t>
            </a:r>
          </a:p>
          <a:p>
            <a:r>
              <a:rPr lang="en-CA" dirty="0"/>
              <a:t>Voters’ List Registration (using </a:t>
            </a:r>
            <a:r>
              <a:rPr lang="en-CA" dirty="0" err="1"/>
              <a:t>MyVote</a:t>
            </a:r>
            <a:r>
              <a:rPr lang="en-CA" dirty="0"/>
              <a:t>): September – October</a:t>
            </a:r>
          </a:p>
          <a:p>
            <a:r>
              <a:rPr lang="en-CA" dirty="0"/>
              <a:t>Mail-in Voting: September – October </a:t>
            </a:r>
          </a:p>
          <a:p>
            <a:r>
              <a:rPr lang="en-CA" dirty="0"/>
              <a:t>Advance Vote: October 7 – 14</a:t>
            </a:r>
          </a:p>
          <a:p>
            <a:r>
              <a:rPr lang="en-CA" dirty="0"/>
              <a:t>Election Day: October 24</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a:prstGeom prst="rect">
            <a:avLst/>
          </a:prstGeom>
        </p:spPr>
        <p:txBody>
          <a:bodyPr/>
          <a:lstStyle>
            <a:lvl1pPr>
              <a:defRPr sz="3200"/>
            </a:lvl1pPr>
          </a:lstStyle>
          <a:p>
            <a:r>
              <a:rPr dirty="0"/>
              <a:t>Contact Us</a:t>
            </a:r>
          </a:p>
        </p:txBody>
      </p:sp>
      <p:sp>
        <p:nvSpPr>
          <p:cNvPr id="305" name="Shape 305"/>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28</a:t>
            </a:fld>
            <a:endParaRPr dirty="0"/>
          </a:p>
        </p:txBody>
      </p:sp>
      <p:pic>
        <p:nvPicPr>
          <p:cNvPr id="307" name="image23.png" descr="This is the official Toronto my local government brand. There are multi-coloured people icons on top of text that reads, my local government its for me." title="My local government"/>
          <p:cNvPicPr>
            <a:picLocks noChangeAspect="1"/>
          </p:cNvPicPr>
          <p:nvPr/>
        </p:nvPicPr>
        <p:blipFill>
          <a:blip r:embed="rId3">
            <a:extLst/>
          </a:blip>
          <a:stretch>
            <a:fillRect/>
          </a:stretch>
        </p:blipFill>
        <p:spPr>
          <a:xfrm>
            <a:off x="8087604" y="3853812"/>
            <a:ext cx="3441940" cy="2337892"/>
          </a:xfrm>
          <a:prstGeom prst="rect">
            <a:avLst/>
          </a:prstGeom>
          <a:ln w="12700">
            <a:miter lim="400000"/>
          </a:ln>
        </p:spPr>
      </p:pic>
      <p:sp>
        <p:nvSpPr>
          <p:cNvPr id="9" name="Shape 306">
            <a:extLst>
              <a:ext uri="{FF2B5EF4-FFF2-40B4-BE49-F238E27FC236}">
                <a16:creationId xmlns:a16="http://schemas.microsoft.com/office/drawing/2014/main" id="{D4508A63-AE0E-5E45-9A37-6228C062209D}"/>
              </a:ext>
            </a:extLst>
          </p:cNvPr>
          <p:cNvSpPr txBox="1">
            <a:spLocks/>
          </p:cNvSpPr>
          <p:nvPr/>
        </p:nvSpPr>
        <p:spPr>
          <a:xfrm>
            <a:off x="838199" y="1781341"/>
            <a:ext cx="8836154" cy="2455072"/>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Font typeface="Arial" panose="020B0604020202020204" pitchFamily="34" charset="0"/>
              <a:buNone/>
              <a:defRPr sz="2000" b="1"/>
            </a:pPr>
            <a:r>
              <a:rPr lang="en-CA" sz="2400" b="1" dirty="0">
                <a:latin typeface="Arial" panose="020B0604020202020204" pitchFamily="34" charset="0"/>
                <a:cs typeface="Arial" panose="020B0604020202020204" pitchFamily="34" charset="0"/>
              </a:rPr>
              <a:t>Website:</a:t>
            </a:r>
          </a:p>
          <a:p>
            <a:pPr marL="359999" lvl="1">
              <a:lnSpc>
                <a:spcPct val="100000"/>
              </a:lnSpc>
              <a:spcBef>
                <a:spcPts val="600"/>
              </a:spcBef>
              <a:buClr>
                <a:schemeClr val="tx1"/>
              </a:buClr>
              <a:defRPr sz="2000" u="sng"/>
            </a:pPr>
            <a:r>
              <a:rPr lang="en-CA" u="sng" dirty="0">
                <a:solidFill>
                  <a:srgbClr val="0563C1"/>
                </a:solidFill>
                <a:uFill>
                  <a:solidFill>
                    <a:srgbClr val="0563C1"/>
                  </a:solidFill>
                </a:uFill>
                <a:latin typeface="Arial" panose="020B0604020202020204" pitchFamily="34" charset="0"/>
                <a:cs typeface="Arial" panose="020B0604020202020204" pitchFamily="34" charset="0"/>
                <a:hlinkClick r:id="rId4"/>
              </a:rPr>
              <a:t>www.toronto.ca/elections</a:t>
            </a:r>
          </a:p>
          <a:p>
            <a:pPr marL="0" indent="0">
              <a:lnSpc>
                <a:spcPct val="100000"/>
              </a:lnSpc>
              <a:spcBef>
                <a:spcPts val="400"/>
              </a:spcBef>
              <a:buFont typeface="Arial" panose="020B0604020202020204" pitchFamily="34" charset="0"/>
              <a:buNone/>
              <a:defRPr sz="2000" b="1"/>
            </a:pPr>
            <a:r>
              <a:rPr lang="en-CA" sz="2400" b="1" dirty="0">
                <a:latin typeface="Arial" panose="020B0604020202020204" pitchFamily="34" charset="0"/>
                <a:cs typeface="Arial" panose="020B0604020202020204" pitchFamily="34" charset="0"/>
              </a:rPr>
              <a:t>Email:</a:t>
            </a:r>
          </a:p>
          <a:p>
            <a:pPr marL="359999" lvl="1">
              <a:lnSpc>
                <a:spcPct val="100000"/>
              </a:lnSpc>
              <a:spcBef>
                <a:spcPts val="600"/>
              </a:spcBef>
              <a:buClr>
                <a:schemeClr val="tx1"/>
              </a:buClr>
              <a:defRPr sz="2000"/>
            </a:pPr>
            <a:r>
              <a:rPr lang="en-CA" u="sng" dirty="0">
                <a:solidFill>
                  <a:srgbClr val="0563C1"/>
                </a:solidFill>
                <a:uFill>
                  <a:solidFill>
                    <a:srgbClr val="0563C1"/>
                  </a:solidFill>
                </a:uFill>
                <a:latin typeface="Arial" panose="020B0604020202020204" pitchFamily="34" charset="0"/>
                <a:cs typeface="Arial" panose="020B0604020202020204" pitchFamily="34" charset="0"/>
                <a:hlinkClick r:id="rId5"/>
              </a:rPr>
              <a:t>elections@toronto.ca</a:t>
            </a:r>
            <a:endParaRPr lang="en-CA" dirty="0">
              <a:latin typeface="Arial" panose="020B0604020202020204" pitchFamily="34" charset="0"/>
              <a:cs typeface="Arial" panose="020B0604020202020204" pitchFamily="34" charset="0"/>
            </a:endParaRPr>
          </a:p>
          <a:p>
            <a:pPr marL="0" indent="0">
              <a:lnSpc>
                <a:spcPct val="100000"/>
              </a:lnSpc>
              <a:spcBef>
                <a:spcPts val="400"/>
              </a:spcBef>
              <a:buFont typeface="Arial" panose="020B0604020202020204" pitchFamily="34" charset="0"/>
              <a:buNone/>
              <a:defRPr sz="2000" b="1"/>
            </a:pPr>
            <a:r>
              <a:rPr lang="en-CA" sz="2400" b="1" dirty="0">
                <a:latin typeface="Arial" panose="020B0604020202020204" pitchFamily="34" charset="0"/>
                <a:cs typeface="Arial" panose="020B0604020202020204" pitchFamily="34" charset="0"/>
              </a:rPr>
              <a:t>Phone: </a:t>
            </a:r>
          </a:p>
          <a:p>
            <a:pPr marL="359999" lvl="1">
              <a:lnSpc>
                <a:spcPct val="100000"/>
              </a:lnSpc>
              <a:spcBef>
                <a:spcPts val="600"/>
              </a:spcBef>
              <a:defRPr sz="2000"/>
            </a:pPr>
            <a:r>
              <a:rPr lang="en-CA" dirty="0">
                <a:latin typeface="Arial" panose="020B0604020202020204" pitchFamily="34" charset="0"/>
                <a:cs typeface="Arial" panose="020B0604020202020204" pitchFamily="34" charset="0"/>
              </a:rPr>
              <a:t>416-338-1111</a:t>
            </a:r>
          </a:p>
          <a:p>
            <a:pPr marL="0" indent="0">
              <a:lnSpc>
                <a:spcPct val="100000"/>
              </a:lnSpc>
              <a:spcBef>
                <a:spcPts val="0"/>
              </a:spcBef>
              <a:buFont typeface="Arial" panose="020B0604020202020204" pitchFamily="34" charset="0"/>
              <a:buNone/>
              <a:defRPr sz="2000" b="1"/>
            </a:pPr>
            <a:r>
              <a:rPr lang="en-CA" sz="2400" b="1" dirty="0">
                <a:latin typeface="Arial" panose="020B0604020202020204" pitchFamily="34" charset="0"/>
                <a:cs typeface="Arial" panose="020B0604020202020204" pitchFamily="34" charset="0"/>
              </a:rPr>
              <a:t>Social Media:</a:t>
            </a:r>
          </a:p>
          <a:p>
            <a:pPr marL="359999" lvl="1">
              <a:lnSpc>
                <a:spcPct val="100000"/>
              </a:lnSpc>
              <a:spcBef>
                <a:spcPts val="600"/>
              </a:spcBef>
              <a:buClr>
                <a:schemeClr val="tx1"/>
              </a:buClr>
              <a:defRPr sz="2000"/>
            </a:pPr>
            <a:r>
              <a:rPr lang="en-CA" u="sng" dirty="0">
                <a:solidFill>
                  <a:srgbClr val="0563C1"/>
                </a:solidFill>
                <a:uFill>
                  <a:solidFill>
                    <a:srgbClr val="0563C1"/>
                  </a:solidFill>
                </a:uFill>
                <a:latin typeface="Arial" panose="020B0604020202020204" pitchFamily="34" charset="0"/>
                <a:cs typeface="Arial" panose="020B0604020202020204" pitchFamily="34" charset="0"/>
                <a:hlinkClick r:id="rId6"/>
              </a:rPr>
              <a:t>facebook.com/electionservices</a:t>
            </a:r>
          </a:p>
          <a:p>
            <a:pPr marL="359999" lvl="1">
              <a:lnSpc>
                <a:spcPct val="100000"/>
              </a:lnSpc>
              <a:spcBef>
                <a:spcPts val="600"/>
              </a:spcBef>
              <a:buClr>
                <a:schemeClr val="tx1"/>
              </a:buClr>
              <a:defRPr sz="2000"/>
            </a:pPr>
            <a:r>
              <a:rPr lang="en-CA" u="sng" dirty="0">
                <a:solidFill>
                  <a:srgbClr val="0563C1"/>
                </a:solidFill>
                <a:uFill>
                  <a:solidFill>
                    <a:srgbClr val="0563C1"/>
                  </a:solidFill>
                </a:uFill>
                <a:latin typeface="Arial" panose="020B0604020202020204" pitchFamily="34" charset="0"/>
                <a:cs typeface="Arial" panose="020B0604020202020204" pitchFamily="34" charset="0"/>
                <a:hlinkClick r:id="rId7"/>
              </a:rPr>
              <a:t>twitter.com/torontovotes</a:t>
            </a:r>
            <a:r>
              <a:rPr lang="en-CA" dirty="0">
                <a:latin typeface="Arial" panose="020B0604020202020204" pitchFamily="34" charset="0"/>
                <a:cs typeface="Arial" panose="020B0604020202020204" pitchFamily="34" charset="0"/>
              </a:rPr>
              <a:t> </a:t>
            </a:r>
          </a:p>
          <a:p>
            <a:pPr marL="359999" lvl="1">
              <a:lnSpc>
                <a:spcPct val="100000"/>
              </a:lnSpc>
              <a:spcBef>
                <a:spcPts val="600"/>
              </a:spcBef>
              <a:buClr>
                <a:schemeClr val="tx1"/>
              </a:buClr>
              <a:defRPr sz="2000"/>
            </a:pPr>
            <a:r>
              <a:rPr lang="en-CA" u="sng" dirty="0">
                <a:solidFill>
                  <a:srgbClr val="0563C1"/>
                </a:solidFill>
                <a:uFill>
                  <a:solidFill>
                    <a:srgbClr val="0563C1"/>
                  </a:solidFill>
                </a:uFill>
                <a:latin typeface="Arial" panose="020B0604020202020204" pitchFamily="34" charset="0"/>
                <a:cs typeface="Arial" panose="020B0604020202020204" pitchFamily="34" charset="0"/>
                <a:hlinkClick r:id="rId8"/>
              </a:rPr>
              <a:t>instagram.com/torontovotes</a:t>
            </a:r>
            <a:r>
              <a:rPr lang="en-CA" dirty="0">
                <a:latin typeface="Arial" panose="020B0604020202020204" pitchFamily="34" charset="0"/>
                <a:cs typeface="Arial" panose="020B0604020202020204" pitchFamily="34" charset="0"/>
              </a:rPr>
              <a:t> </a:t>
            </a:r>
          </a:p>
        </p:txBody>
      </p:sp>
      <p:sp>
        <p:nvSpPr>
          <p:cNvPr id="10" name="Shape 308">
            <a:extLst>
              <a:ext uri="{FF2B5EF4-FFF2-40B4-BE49-F238E27FC236}">
                <a16:creationId xmlns:a16="http://schemas.microsoft.com/office/drawing/2014/main" id="{68E6CA97-C4CC-0A46-BC15-DA660B671EE0}"/>
              </a:ext>
            </a:extLst>
          </p:cNvPr>
          <p:cNvSpPr/>
          <p:nvPr/>
        </p:nvSpPr>
        <p:spPr>
          <a:xfrm>
            <a:off x="838199" y="4422593"/>
            <a:ext cx="7447157"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a:latin typeface="Arial"/>
                <a:ea typeface="Arial"/>
                <a:cs typeface="Arial"/>
                <a:sym typeface="Arial"/>
              </a:defRPr>
            </a:pPr>
            <a:r>
              <a:rPr sz="2400" dirty="0"/>
              <a:t>My Local Government is a great tool to learn about your local government and how to get involved</a:t>
            </a:r>
            <a:r>
              <a:rPr lang="en-US" sz="2400" dirty="0"/>
              <a:t>:</a:t>
            </a:r>
          </a:p>
          <a:p>
            <a:pPr>
              <a:defRPr>
                <a:latin typeface="Arial"/>
                <a:ea typeface="Arial"/>
                <a:cs typeface="Arial"/>
                <a:sym typeface="Arial"/>
              </a:defRPr>
            </a:pPr>
            <a:r>
              <a:rPr sz="2400" u="sng" dirty="0">
                <a:solidFill>
                  <a:srgbClr val="0563C1"/>
                </a:solidFill>
                <a:uFill>
                  <a:solidFill>
                    <a:srgbClr val="0563C1"/>
                  </a:solidFill>
                </a:uFill>
                <a:hlinkClick r:id="rId9"/>
              </a:rPr>
              <a:t>toronto.ca/mygov</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9.jpeg" descr="This is a black and white image of a group of people sitting around a table looking at documents and discussing. " title="Group of People"/>
          <p:cNvPicPr>
            <a:picLocks noChangeAspect="1"/>
          </p:cNvPicPr>
          <p:nvPr/>
        </p:nvPicPr>
        <p:blipFill>
          <a:blip r:embed="rId3">
            <a:extLst/>
          </a:blip>
          <a:stretch>
            <a:fillRect/>
          </a:stretch>
        </p:blipFill>
        <p:spPr>
          <a:xfrm>
            <a:off x="-85241" y="0"/>
            <a:ext cx="12597474" cy="6858000"/>
          </a:xfrm>
          <a:prstGeom prst="rect">
            <a:avLst/>
          </a:prstGeom>
          <a:ln w="12700">
            <a:miter lim="400000"/>
          </a:ln>
        </p:spPr>
      </p:pic>
      <p:sp>
        <p:nvSpPr>
          <p:cNvPr id="2" name="Title 1">
            <a:extLst>
              <a:ext uri="{FF2B5EF4-FFF2-40B4-BE49-F238E27FC236}">
                <a16:creationId xmlns:a16="http://schemas.microsoft.com/office/drawing/2014/main" id="{837BAE9B-F73B-EA49-87A5-E162E867F7D6}"/>
              </a:ext>
            </a:extLst>
          </p:cNvPr>
          <p:cNvSpPr>
            <a:spLocks noGrp="1"/>
          </p:cNvSpPr>
          <p:nvPr>
            <p:ph type="title"/>
          </p:nvPr>
        </p:nvSpPr>
        <p:spPr>
          <a:xfrm>
            <a:off x="3807823" y="2690313"/>
            <a:ext cx="4413069" cy="1325563"/>
          </a:xfrm>
          <a:solidFill>
            <a:schemeClr val="bg1"/>
          </a:solidFill>
        </p:spPr>
        <p:txBody>
          <a:bodyPr>
            <a:noAutofit/>
          </a:bodyPr>
          <a:lstStyle/>
          <a:p>
            <a:pPr algn="ctr"/>
            <a:r>
              <a:rPr lang="en-CA" sz="9600" dirty="0"/>
              <a:t>Learn</a:t>
            </a:r>
            <a:endParaRPr lang="en-US" sz="96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75"/>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r>
              <a:rPr lang="en-CA" dirty="0"/>
              <a:t>4</a:t>
            </a:r>
            <a:endParaRPr dirty="0"/>
          </a:p>
        </p:txBody>
      </p:sp>
      <p:pic>
        <p:nvPicPr>
          <p:cNvPr id="4" name="image10.png" descr="This image represents the three levels of government. in image from left to top right and then bottome right are: Parliament Hill in Ottawa, Toronto City Hall and Queen's Park in Toronto. " title="Levels of Government"/>
          <p:cNvPicPr>
            <a:picLocks noChangeAspect="1"/>
          </p:cNvPicPr>
          <p:nvPr/>
        </p:nvPicPr>
        <p:blipFill>
          <a:blip r:embed="rId2">
            <a:extLst/>
          </a:blip>
          <a:stretch>
            <a:fillRect/>
          </a:stretch>
        </p:blipFill>
        <p:spPr>
          <a:xfrm>
            <a:off x="7029921" y="1863557"/>
            <a:ext cx="4735580" cy="4161101"/>
          </a:xfrm>
          <a:prstGeom prst="rect">
            <a:avLst/>
          </a:prstGeom>
          <a:ln w="12700">
            <a:miter lim="400000"/>
          </a:ln>
        </p:spPr>
      </p:pic>
      <p:sp>
        <p:nvSpPr>
          <p:cNvPr id="3" name="Text Placeholder 2"/>
          <p:cNvSpPr>
            <a:spLocks noGrp="1"/>
          </p:cNvSpPr>
          <p:nvPr>
            <p:ph type="body" sz="quarter" idx="13"/>
          </p:nvPr>
        </p:nvSpPr>
        <p:spPr>
          <a:xfrm>
            <a:off x="838200" y="1762125"/>
            <a:ext cx="9983788" cy="4367213"/>
          </a:xfrm>
        </p:spPr>
        <p:txBody>
          <a:bodyPr/>
          <a:lstStyle/>
          <a:p>
            <a:r>
              <a:rPr lang="en-CA" sz="2400" dirty="0"/>
              <a:t>Municipal: City of Toronto</a:t>
            </a:r>
          </a:p>
          <a:p>
            <a:r>
              <a:rPr lang="en-CA" sz="2400" dirty="0"/>
              <a:t>Federal: Government of Canada</a:t>
            </a:r>
          </a:p>
          <a:p>
            <a:r>
              <a:rPr lang="en-CA" sz="2400" dirty="0"/>
              <a:t>Provincial: Government of Ontario</a:t>
            </a:r>
          </a:p>
          <a:p>
            <a:endParaRPr lang="en-CA" dirty="0"/>
          </a:p>
        </p:txBody>
      </p:sp>
      <p:sp>
        <p:nvSpPr>
          <p:cNvPr id="2" name="Title 1"/>
          <p:cNvSpPr>
            <a:spLocks noGrp="1"/>
          </p:cNvSpPr>
          <p:nvPr>
            <p:ph type="title"/>
          </p:nvPr>
        </p:nvSpPr>
        <p:spPr>
          <a:xfrm>
            <a:off x="838200" y="365125"/>
            <a:ext cx="8207124" cy="1325563"/>
          </a:xfrm>
        </p:spPr>
        <p:txBody>
          <a:bodyPr>
            <a:normAutofit/>
          </a:bodyPr>
          <a:lstStyle/>
          <a:p>
            <a:r>
              <a:rPr lang="en-CA" sz="4000" dirty="0"/>
              <a:t>Levels of Government</a:t>
            </a:r>
          </a:p>
        </p:txBody>
      </p:sp>
    </p:spTree>
    <p:extLst>
      <p:ext uri="{BB962C8B-B14F-4D97-AF65-F5344CB8AC3E}">
        <p14:creationId xmlns:p14="http://schemas.microsoft.com/office/powerpoint/2010/main" val="247331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75"/>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r>
              <a:rPr lang="en-CA" dirty="0"/>
              <a:t>5</a:t>
            </a:r>
            <a:endParaRPr dirty="0"/>
          </a:p>
        </p:txBody>
      </p:sp>
      <p:pic>
        <p:nvPicPr>
          <p:cNvPr id="4" name="image11.jpeg" descr="Image of members of Toronto City Council gathered in the council chambers in Toronto City Hall. " title="Toronto City Council"/>
          <p:cNvPicPr>
            <a:picLocks noChangeAspect="1"/>
          </p:cNvPicPr>
          <p:nvPr/>
        </p:nvPicPr>
        <p:blipFill>
          <a:blip r:embed="rId2">
            <a:extLst/>
          </a:blip>
          <a:stretch>
            <a:fillRect/>
          </a:stretch>
        </p:blipFill>
        <p:spPr>
          <a:xfrm>
            <a:off x="4006735" y="2825340"/>
            <a:ext cx="7365076" cy="3235868"/>
          </a:xfrm>
          <a:prstGeom prst="rect">
            <a:avLst/>
          </a:prstGeom>
          <a:ln w="12700">
            <a:miter lim="400000"/>
          </a:ln>
        </p:spPr>
      </p:pic>
      <p:sp>
        <p:nvSpPr>
          <p:cNvPr id="3" name="Text Placeholder 2"/>
          <p:cNvSpPr>
            <a:spLocks noGrp="1"/>
          </p:cNvSpPr>
          <p:nvPr>
            <p:ph type="body" sz="quarter" idx="13"/>
          </p:nvPr>
        </p:nvSpPr>
        <p:spPr>
          <a:xfrm>
            <a:off x="838200" y="1762125"/>
            <a:ext cx="6633117" cy="4367213"/>
          </a:xfrm>
          <a:noFill/>
        </p:spPr>
        <p:txBody>
          <a:bodyPr/>
          <a:lstStyle/>
          <a:p>
            <a:pPr marL="0" indent="0">
              <a:buNone/>
            </a:pPr>
            <a:r>
              <a:rPr lang="en-CA" sz="2400" dirty="0"/>
              <a:t>City Council is made up of 26 members: </a:t>
            </a:r>
          </a:p>
          <a:p>
            <a:r>
              <a:rPr lang="en-CA" sz="2400" dirty="0"/>
              <a:t>1 Mayor </a:t>
            </a:r>
          </a:p>
          <a:p>
            <a:r>
              <a:rPr lang="en-CA" sz="2400" dirty="0"/>
              <a:t>25 Councillors</a:t>
            </a:r>
          </a:p>
          <a:p>
            <a:pPr marL="0" indent="0">
              <a:buNone/>
            </a:pPr>
            <a:endParaRPr lang="en-CA" dirty="0"/>
          </a:p>
        </p:txBody>
      </p:sp>
      <p:sp>
        <p:nvSpPr>
          <p:cNvPr id="2" name="Title 1"/>
          <p:cNvSpPr>
            <a:spLocks noGrp="1"/>
          </p:cNvSpPr>
          <p:nvPr>
            <p:ph type="title"/>
          </p:nvPr>
        </p:nvSpPr>
        <p:spPr/>
        <p:txBody>
          <a:bodyPr/>
          <a:lstStyle/>
          <a:p>
            <a:r>
              <a:rPr lang="en-CA" dirty="0"/>
              <a:t>City Council</a:t>
            </a:r>
          </a:p>
        </p:txBody>
      </p:sp>
    </p:spTree>
    <p:extLst>
      <p:ext uri="{BB962C8B-B14F-4D97-AF65-F5344CB8AC3E}">
        <p14:creationId xmlns:p14="http://schemas.microsoft.com/office/powerpoint/2010/main" val="112300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pic>
        <p:nvPicPr>
          <p:cNvPr id="169" name="image12-small.png" descr="Image of the 25 city wards in Toronto. Each ward is labeled with a number and corresponding name. For more information on the Toronto city wards visit the Toronto Elections website at toronto.ca/elections." title="25 Wards"/>
          <p:cNvPicPr>
            <a:picLocks noChangeAspect="1"/>
          </p:cNvPicPr>
          <p:nvPr/>
        </p:nvPicPr>
        <p:blipFill>
          <a:blip r:embed="rId3">
            <a:extLst/>
          </a:blip>
          <a:srcRect l="4393" t="5645" r="4794" b="4426"/>
          <a:stretch>
            <a:fillRect/>
          </a:stretch>
        </p:blipFill>
        <p:spPr>
          <a:xfrm>
            <a:off x="556357" y="99189"/>
            <a:ext cx="11084561" cy="6622286"/>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sldNum" sz="quarter" idx="12"/>
          </p:nvPr>
        </p:nvSpPr>
        <p:spPr/>
        <p:txBody>
          <a:bodyPr/>
          <a:lstStyle/>
          <a:p>
            <a:fld id="{86CB4B4D-7CA3-9044-876B-883B54F8677D}" type="slidenum">
              <a:rPr lang="en-CA" smtClean="0"/>
              <a:pPr/>
              <a:t>7</a:t>
            </a:fld>
            <a:endParaRPr lang="en-CA" dirty="0"/>
          </a:p>
        </p:txBody>
      </p:sp>
      <p:sp>
        <p:nvSpPr>
          <p:cNvPr id="9" name="Text Placeholder 8">
            <a:extLst>
              <a:ext uri="{FF2B5EF4-FFF2-40B4-BE49-F238E27FC236}">
                <a16:creationId xmlns:a16="http://schemas.microsoft.com/office/drawing/2014/main" id="{062A9B37-1D18-E142-B6E2-D54E0E689B83}"/>
              </a:ext>
            </a:extLst>
          </p:cNvPr>
          <p:cNvSpPr>
            <a:spLocks noGrp="1"/>
          </p:cNvSpPr>
          <p:nvPr>
            <p:ph type="body" sz="quarter" idx="13"/>
          </p:nvPr>
        </p:nvSpPr>
        <p:spPr/>
        <p:txBody>
          <a:bodyPr/>
          <a:lstStyle/>
          <a:p>
            <a:pPr marL="0" indent="0">
              <a:buNone/>
            </a:pPr>
            <a:r>
              <a:rPr lang="en-CA" b="1" dirty="0"/>
              <a:t>The Mayor:</a:t>
            </a:r>
          </a:p>
          <a:p>
            <a:r>
              <a:rPr lang="en-CA" dirty="0"/>
              <a:t>Provides leadership to City Council</a:t>
            </a:r>
          </a:p>
          <a:p>
            <a:r>
              <a:rPr lang="en-CA" dirty="0"/>
              <a:t>Represents Toronto across Canada and around the world</a:t>
            </a:r>
          </a:p>
          <a:p>
            <a:r>
              <a:rPr lang="en-CA" dirty="0"/>
              <a:t>Works with different levels of government</a:t>
            </a:r>
          </a:p>
          <a:p>
            <a:r>
              <a:rPr lang="en-CA" dirty="0"/>
              <a:t>Chairs the Executive Committee</a:t>
            </a:r>
          </a:p>
          <a:p>
            <a:r>
              <a:rPr lang="en-CA" dirty="0"/>
              <a:t>Appoints councillors to chair the standing committees of City Council</a:t>
            </a:r>
          </a:p>
          <a:p>
            <a:endParaRPr lang="en-US" dirty="0"/>
          </a:p>
        </p:txBody>
      </p:sp>
      <p:sp>
        <p:nvSpPr>
          <p:cNvPr id="7" name="Title 6">
            <a:extLst>
              <a:ext uri="{FF2B5EF4-FFF2-40B4-BE49-F238E27FC236}">
                <a16:creationId xmlns:a16="http://schemas.microsoft.com/office/drawing/2014/main" id="{0F0C0F54-D876-9B42-802C-B4F8CE6E2111}"/>
              </a:ext>
            </a:extLst>
          </p:cNvPr>
          <p:cNvSpPr>
            <a:spLocks noGrp="1"/>
          </p:cNvSpPr>
          <p:nvPr>
            <p:ph type="title"/>
          </p:nvPr>
        </p:nvSpPr>
        <p:spPr/>
        <p:txBody>
          <a:bodyPr/>
          <a:lstStyle/>
          <a:p>
            <a:r>
              <a:rPr lang="en-CA" dirty="0"/>
              <a:t>The Role of the Mayor</a:t>
            </a:r>
            <a:endParaRPr lang="en-US"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p:txBody>
          <a:bodyPr>
            <a:normAutofit/>
          </a:bodyPr>
          <a:lstStyle>
            <a:lvl1pPr>
              <a:defRPr sz="3200"/>
            </a:lvl1pPr>
          </a:lstStyle>
          <a:p>
            <a:r>
              <a:rPr lang="en-CA" sz="4000" dirty="0"/>
              <a:t>The Role of Council</a:t>
            </a:r>
          </a:p>
        </p:txBody>
      </p:sp>
      <p:sp>
        <p:nvSpPr>
          <p:cNvPr id="181" name="Shape 181"/>
          <p:cNvSpPr>
            <a:spLocks noGrp="1"/>
          </p:cNvSpPr>
          <p:nvPr>
            <p:ph type="sldNum" sz="quarter" idx="12"/>
          </p:nvPr>
        </p:nvSpPr>
        <p:spPr/>
        <p:txBody>
          <a:bodyPr/>
          <a:lstStyle/>
          <a:p>
            <a:fld id="{86CB4B4D-7CA3-9044-876B-883B54F8677D}" type="slidenum">
              <a:rPr lang="en-CA" smtClean="0"/>
              <a:pPr/>
              <a:t>8</a:t>
            </a:fld>
            <a:endParaRPr lang="en-CA"/>
          </a:p>
        </p:txBody>
      </p:sp>
      <p:sp>
        <p:nvSpPr>
          <p:cNvPr id="182" name="Shape 182"/>
          <p:cNvSpPr>
            <a:spLocks noGrp="1"/>
          </p:cNvSpPr>
          <p:nvPr>
            <p:ph type="body" sz="quarter" idx="13"/>
          </p:nvPr>
        </p:nvSpPr>
        <p:spPr/>
        <p:txBody>
          <a:bodyPr>
            <a:normAutofit/>
          </a:bodyPr>
          <a:lstStyle/>
          <a:p>
            <a:pPr marL="0" indent="0">
              <a:buNone/>
            </a:pPr>
            <a:r>
              <a:rPr lang="en-CA" sz="2400" b="1" dirty="0"/>
              <a:t>Councillors:</a:t>
            </a:r>
          </a:p>
          <a:p>
            <a:r>
              <a:rPr lang="en-CA" sz="2400" dirty="0"/>
              <a:t>Talk to residents, businesses and community groups about City programs and access City services</a:t>
            </a:r>
          </a:p>
          <a:p>
            <a:r>
              <a:rPr lang="en-CA" sz="2400" dirty="0"/>
              <a:t>Attend City Council and committee meetings</a:t>
            </a:r>
          </a:p>
          <a:p>
            <a:r>
              <a:rPr lang="en-CA" sz="2400" dirty="0"/>
              <a:t>Sit on the boards of City agencies and corporations</a:t>
            </a:r>
          </a:p>
          <a:p>
            <a:r>
              <a:rPr lang="en-CA" sz="2400" dirty="0"/>
              <a:t>Propose changes to the decisions City Council makes</a:t>
            </a:r>
          </a:p>
          <a:p>
            <a:r>
              <a:rPr lang="en-CA" sz="2400" dirty="0"/>
              <a:t>Introduce motions to propose action or raise awareness of issues</a:t>
            </a:r>
          </a:p>
          <a:p>
            <a:r>
              <a:rPr lang="en-CA" sz="2400" dirty="0"/>
              <a:t>Hold or attend community meetings to get input from the public</a:t>
            </a:r>
          </a:p>
          <a:p>
            <a:r>
              <a:rPr lang="en-CA" sz="2400" dirty="0"/>
              <a:t>Host or get involved in community events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p:txBody>
          <a:bodyPr>
            <a:normAutofit/>
          </a:bodyPr>
          <a:lstStyle>
            <a:lvl1pPr>
              <a:defRPr sz="3200"/>
            </a:lvl1pPr>
          </a:lstStyle>
          <a:p>
            <a:r>
              <a:rPr lang="en-CA" sz="4000" dirty="0"/>
              <a:t>School Board Trustee</a:t>
            </a:r>
          </a:p>
        </p:txBody>
      </p:sp>
      <p:sp>
        <p:nvSpPr>
          <p:cNvPr id="187" name="Shape 187"/>
          <p:cNvSpPr>
            <a:spLocks noGrp="1"/>
          </p:cNvSpPr>
          <p:nvPr>
            <p:ph type="sldNum" sz="quarter" idx="12"/>
          </p:nvPr>
        </p:nvSpPr>
        <p:spPr/>
        <p:txBody>
          <a:bodyPr/>
          <a:lstStyle/>
          <a:p>
            <a:fld id="{86CB4B4D-7CA3-9044-876B-883B54F8677D}" type="slidenum">
              <a:rPr lang="en-CA" smtClean="0"/>
              <a:pPr/>
              <a:t>9</a:t>
            </a:fld>
            <a:endParaRPr lang="en-CA" dirty="0"/>
          </a:p>
        </p:txBody>
      </p:sp>
      <p:sp>
        <p:nvSpPr>
          <p:cNvPr id="4" name="Text Placeholder 3"/>
          <p:cNvSpPr>
            <a:spLocks noGrp="1"/>
          </p:cNvSpPr>
          <p:nvPr>
            <p:ph type="body" sz="quarter" idx="13"/>
          </p:nvPr>
        </p:nvSpPr>
        <p:spPr>
          <a:xfrm>
            <a:off x="838200" y="1762125"/>
            <a:ext cx="9983788" cy="4367213"/>
          </a:xfrm>
        </p:spPr>
        <p:txBody>
          <a:bodyPr>
            <a:noAutofit/>
          </a:bodyPr>
          <a:lstStyle/>
          <a:p>
            <a:pPr marL="0" lvl="0" indent="0">
              <a:lnSpc>
                <a:spcPct val="100000"/>
              </a:lnSpc>
              <a:spcBef>
                <a:spcPts val="0"/>
              </a:spcBef>
              <a:buNone/>
            </a:pPr>
            <a:r>
              <a:rPr lang="en-CA" sz="2400" dirty="0"/>
              <a:t>School board trustee’s are not officers of the City of Toronto. Toronto Elections administer the Trustee elections on behalf of the four school boards:</a:t>
            </a:r>
          </a:p>
          <a:p>
            <a:pPr lvl="0">
              <a:lnSpc>
                <a:spcPct val="100000"/>
              </a:lnSpc>
              <a:spcBef>
                <a:spcPts val="0"/>
              </a:spcBef>
            </a:pPr>
            <a:r>
              <a:rPr lang="en-CA" sz="2400" dirty="0"/>
              <a:t>English Public: Toronto District School Board</a:t>
            </a:r>
          </a:p>
          <a:p>
            <a:pPr lvl="0">
              <a:lnSpc>
                <a:spcPct val="100000"/>
              </a:lnSpc>
              <a:spcBef>
                <a:spcPts val="0"/>
              </a:spcBef>
            </a:pPr>
            <a:r>
              <a:rPr lang="en-CA" sz="2400" dirty="0"/>
              <a:t>English Catholic: Toronto Catholic District School Board</a:t>
            </a:r>
          </a:p>
          <a:p>
            <a:pPr lvl="0">
              <a:lnSpc>
                <a:spcPct val="100000"/>
              </a:lnSpc>
              <a:spcBef>
                <a:spcPts val="0"/>
              </a:spcBef>
            </a:pPr>
            <a:r>
              <a:rPr lang="en-CA" sz="2400" dirty="0"/>
              <a:t>French Public: Conseil scolaire Viamonde</a:t>
            </a:r>
          </a:p>
          <a:p>
            <a:pPr lvl="0">
              <a:lnSpc>
                <a:spcPct val="100000"/>
              </a:lnSpc>
              <a:spcBef>
                <a:spcPts val="0"/>
              </a:spcBef>
            </a:pPr>
            <a:r>
              <a:rPr lang="en-CA" sz="2400" dirty="0"/>
              <a:t>French Catholic: Conseil scolaire </a:t>
            </a:r>
            <a:r>
              <a:rPr lang="en-CA" sz="2400" dirty="0" err="1"/>
              <a:t>catholique</a:t>
            </a:r>
            <a:r>
              <a:rPr lang="en-CA" sz="2400" dirty="0"/>
              <a:t> </a:t>
            </a:r>
            <a:r>
              <a:rPr lang="en-CA" sz="2400" dirty="0" err="1"/>
              <a:t>MonAvenir</a:t>
            </a:r>
            <a:endParaRPr lang="en-CA" sz="2400" dirty="0"/>
          </a:p>
          <a:p>
            <a:pPr marL="0" lvl="0" indent="0">
              <a:lnSpc>
                <a:spcPct val="120000"/>
              </a:lnSpc>
              <a:buNone/>
            </a:pPr>
            <a:r>
              <a:rPr lang="en-CA" sz="2400" dirty="0"/>
              <a:t>You can find more information from the </a:t>
            </a:r>
            <a:r>
              <a:rPr lang="en-CA" sz="2400" dirty="0">
                <a:hlinkClick r:id="rId3"/>
              </a:rPr>
              <a:t>Ministry of Education</a:t>
            </a:r>
            <a:r>
              <a:rPr lang="en-CA" sz="2400" dirty="0"/>
              <a:t>.</a:t>
            </a:r>
          </a:p>
        </p:txBody>
      </p:sp>
    </p:spTree>
  </p:cSld>
  <p:clrMapOvr>
    <a:masterClrMapping/>
  </p:clrMapOvr>
  <p:transition spd="slow"/>
</p:sld>
</file>

<file path=ppt/theme/theme1.xml><?xml version="1.0" encoding="utf-8"?>
<a:theme xmlns:a="http://schemas.openxmlformats.org/drawingml/2006/main" name="2022 Toronto Elections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8143EF8-D997-E642-B3FB-DE96586BB4CE}" vid="{472DB431-E2F8-AC4F-A1ED-A4E8D36C7A7B}"/>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2022 Toronto Elections PowerPoint Template</Template>
  <TotalTime>7454</TotalTime>
  <Words>1363</Words>
  <Application>Microsoft Macintosh PowerPoint</Application>
  <PresentationFormat>Widescreen</PresentationFormat>
  <Paragraphs>192</Paragraphs>
  <Slides>28</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2022 Toronto Elections PowerPoint Template</vt:lpstr>
      <vt:lpstr>Elections 101</vt:lpstr>
      <vt:lpstr>Elections 101: Overview</vt:lpstr>
      <vt:lpstr>Learn</vt:lpstr>
      <vt:lpstr>Levels of Government</vt:lpstr>
      <vt:lpstr>City Council</vt:lpstr>
      <vt:lpstr>PowerPoint Presentation</vt:lpstr>
      <vt:lpstr>The Role of the Mayor</vt:lpstr>
      <vt:lpstr>The Role of Council</vt:lpstr>
      <vt:lpstr>School Board Trustee</vt:lpstr>
      <vt:lpstr>City Clerk</vt:lpstr>
      <vt:lpstr>Vote</vt:lpstr>
      <vt:lpstr>Who Can Vote</vt:lpstr>
      <vt:lpstr>Who You Are Voting For</vt:lpstr>
      <vt:lpstr>Voters’ List</vt:lpstr>
      <vt:lpstr>Identification (ID)</vt:lpstr>
      <vt:lpstr>How to Vote</vt:lpstr>
      <vt:lpstr>Additional Voting Options and the VAT</vt:lpstr>
      <vt:lpstr>MyVote</vt:lpstr>
      <vt:lpstr>Making Voting Safe for Everyone</vt:lpstr>
      <vt:lpstr>Participate</vt:lpstr>
      <vt:lpstr>How to Get Involved</vt:lpstr>
      <vt:lpstr>Run as a Candidate</vt:lpstr>
      <vt:lpstr>Resources for Candidates</vt:lpstr>
      <vt:lpstr>Third Party Advertising</vt:lpstr>
      <vt:lpstr>Work the Election</vt:lpstr>
      <vt:lpstr>Share Information with your Community</vt:lpstr>
      <vt:lpstr>Election Key Dates</vt:lpstr>
      <vt:lpstr>Contact Us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Jennifer Gagnon</dc:creator>
  <cp:keywords/>
  <dc:description/>
  <cp:lastModifiedBy>Nick Macaro</cp:lastModifiedBy>
  <cp:revision>78</cp:revision>
  <cp:lastPrinted>2022-02-15T21:55:25Z</cp:lastPrinted>
  <dcterms:modified xsi:type="dcterms:W3CDTF">2022-02-18T21:39:01Z</dcterms:modified>
  <cp:category/>
</cp:coreProperties>
</file>