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083675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Tw Cen MT" panose="020B06020201040206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eJL9PgaIRcDkYsEpNybuCR7Dmq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a Kastner" initials="KK" lastIdx="17" clrIdx="0">
    <p:extLst>
      <p:ext uri="{19B8F6BF-5375-455C-9EA6-DF929625EA0E}">
        <p15:presenceInfo xmlns:p15="http://schemas.microsoft.com/office/powerpoint/2012/main" userId="S-1-5-21-2857002474-4225400434-3992248747-220088" providerId="AD"/>
      </p:ext>
    </p:extLst>
  </p:cmAuthor>
  <p:cmAuthor id="2" name="Daniel Bondi" initials="DB" lastIdx="9" clrIdx="1">
    <p:extLst>
      <p:ext uri="{19B8F6BF-5375-455C-9EA6-DF929625EA0E}">
        <p15:presenceInfo xmlns:p15="http://schemas.microsoft.com/office/powerpoint/2012/main" userId="S-1-5-21-2857002474-4225400434-3992248747-183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 horzBarState="maximized">
    <p:restoredLeft sz="34565" autoAdjust="0"/>
    <p:restoredTop sz="86449" autoAdjust="0"/>
  </p:normalViewPr>
  <p:slideViewPr>
    <p:cSldViewPr snapToGrid="0">
      <p:cViewPr varScale="1">
        <p:scale>
          <a:sx n="83" d="100"/>
          <a:sy n="83" d="100"/>
        </p:scale>
        <p:origin x="82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01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85887" y="1135062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28062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28062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1156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/>
          </a:p>
        </p:txBody>
      </p:sp>
      <p:sp>
        <p:nvSpPr>
          <p:cNvPr id="50" name="Google Shape;50;p1:notes"/>
          <p:cNvSpPr txBox="1"/>
          <p:nvPr/>
        </p:nvSpPr>
        <p:spPr>
          <a:xfrm>
            <a:off x="3884612" y="8628062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CA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60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4" name="Google Shape;114;p9:notes"/>
          <p:cNvSpPr txBox="1"/>
          <p:nvPr/>
        </p:nvSpPr>
        <p:spPr>
          <a:xfrm>
            <a:off x="3884612" y="8628062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003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dirty="0"/>
          </a:p>
        </p:txBody>
      </p:sp>
      <p:sp>
        <p:nvSpPr>
          <p:cNvPr id="121" name="Google Shape;121;p7:notes"/>
          <p:cNvSpPr txBox="1"/>
          <p:nvPr/>
        </p:nvSpPr>
        <p:spPr>
          <a:xfrm>
            <a:off x="3884612" y="8628062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550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a7bc902a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7" name="Google Shape;127;g13a7bc902a7_0_8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dirty="0"/>
          </a:p>
        </p:txBody>
      </p:sp>
      <p:sp>
        <p:nvSpPr>
          <p:cNvPr id="128" name="Google Shape;128;g13a7bc902a7_0_8:notes"/>
          <p:cNvSpPr txBox="1"/>
          <p:nvPr/>
        </p:nvSpPr>
        <p:spPr>
          <a:xfrm>
            <a:off x="3884612" y="8628062"/>
            <a:ext cx="2971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829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110fcb5b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4" name="Google Shape;134;g12110fcb5ba_0_6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" name="Google Shape;135;g12110fcb5ba_0_6:notes"/>
          <p:cNvSpPr txBox="1"/>
          <p:nvPr/>
        </p:nvSpPr>
        <p:spPr>
          <a:xfrm>
            <a:off x="3884612" y="8628062"/>
            <a:ext cx="2971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934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" name="Google Shape;142;p8:notes"/>
          <p:cNvSpPr txBox="1"/>
          <p:nvPr/>
        </p:nvSpPr>
        <p:spPr>
          <a:xfrm>
            <a:off x="3884612" y="8628062"/>
            <a:ext cx="2971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577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306e44aa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" name="Google Shape;148;g12306e44aad_0_46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CA" dirty="0">
                <a:highlight>
                  <a:srgbClr val="FFFFFF"/>
                </a:highlight>
              </a:rPr>
            </a:br>
            <a:endParaRPr sz="18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g12306e44aad_0_46:notes"/>
          <p:cNvSpPr txBox="1">
            <a:spLocks noGrp="1"/>
          </p:cNvSpPr>
          <p:nvPr>
            <p:ph type="sldNum" idx="12"/>
          </p:nvPr>
        </p:nvSpPr>
        <p:spPr>
          <a:xfrm>
            <a:off x="3884612" y="8628062"/>
            <a:ext cx="2971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CA"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16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306e44a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g12306e44aad_0_0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12306e44aad_0_0:notes"/>
          <p:cNvSpPr txBox="1">
            <a:spLocks noGrp="1"/>
          </p:cNvSpPr>
          <p:nvPr>
            <p:ph type="sldNum" idx="12"/>
          </p:nvPr>
        </p:nvSpPr>
        <p:spPr>
          <a:xfrm>
            <a:off x="3884612" y="8628062"/>
            <a:ext cx="2971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CA"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010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3484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110fcb5b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7" name="Google Shape;167;g12110fcb5ba_0_12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CA" sz="1400" dirty="0"/>
            </a:br>
            <a:endParaRPr sz="1300" dirty="0"/>
          </a:p>
        </p:txBody>
      </p:sp>
      <p:sp>
        <p:nvSpPr>
          <p:cNvPr id="168" name="Google Shape;168;g12110fcb5ba_0_12:notes"/>
          <p:cNvSpPr txBox="1"/>
          <p:nvPr/>
        </p:nvSpPr>
        <p:spPr>
          <a:xfrm>
            <a:off x="3884612" y="8628062"/>
            <a:ext cx="2971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5045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306e44aa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4" name="Google Shape;174;g12306e44aad_0_34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2306e44aad_0_34:notes"/>
          <p:cNvSpPr txBox="1"/>
          <p:nvPr/>
        </p:nvSpPr>
        <p:spPr>
          <a:xfrm>
            <a:off x="3884612" y="8628062"/>
            <a:ext cx="2971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73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4cf85415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9" name="Google Shape;59;g134cf854151_0_7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60" name="Google Shape;60;g134cf854151_0_7:notes"/>
          <p:cNvSpPr txBox="1">
            <a:spLocks noGrp="1"/>
          </p:cNvSpPr>
          <p:nvPr>
            <p:ph type="sldNum" idx="12"/>
          </p:nvPr>
        </p:nvSpPr>
        <p:spPr>
          <a:xfrm>
            <a:off x="3884612" y="8628062"/>
            <a:ext cx="2971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CA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8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67" name="Google Shape;67;p2:notes"/>
          <p:cNvSpPr txBox="1"/>
          <p:nvPr/>
        </p:nvSpPr>
        <p:spPr>
          <a:xfrm>
            <a:off x="3884612" y="8628062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12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b5f272d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3" name="Google Shape;73;g13b5f272df8_0_0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74" name="Google Shape;74;g13b5f272df8_0_0:notes"/>
          <p:cNvSpPr txBox="1"/>
          <p:nvPr/>
        </p:nvSpPr>
        <p:spPr>
          <a:xfrm>
            <a:off x="3884612" y="8628062"/>
            <a:ext cx="2971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24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a47c53d4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0" name="Google Shape;80;g13a47c53d40_1_0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400" dirty="0">
              <a:solidFill>
                <a:schemeClr val="dk1"/>
              </a:solidFill>
            </a:endParaRPr>
          </a:p>
        </p:txBody>
      </p:sp>
      <p:sp>
        <p:nvSpPr>
          <p:cNvPr id="81" name="Google Shape;81;g13a47c53d40_1_0:notes"/>
          <p:cNvSpPr txBox="1"/>
          <p:nvPr/>
        </p:nvSpPr>
        <p:spPr>
          <a:xfrm>
            <a:off x="3884612" y="8628062"/>
            <a:ext cx="2971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225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1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" name="Google Shape;88;p3:notes"/>
          <p:cNvSpPr txBox="1"/>
          <p:nvPr/>
        </p:nvSpPr>
        <p:spPr>
          <a:xfrm>
            <a:off x="3884612" y="8628062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332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4" name="Google Shape;94;p10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95" name="Google Shape;95;p10:notes"/>
          <p:cNvSpPr txBox="1"/>
          <p:nvPr/>
        </p:nvSpPr>
        <p:spPr>
          <a:xfrm>
            <a:off x="3884612" y="8628062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107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a47c53d4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1" name="Google Shape;101;g13a47c53d40_1_8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02" name="Google Shape;102;g13a47c53d40_1_8:notes"/>
          <p:cNvSpPr txBox="1"/>
          <p:nvPr/>
        </p:nvSpPr>
        <p:spPr>
          <a:xfrm>
            <a:off x="3884612" y="8628062"/>
            <a:ext cx="2971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624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71975"/>
            <a:ext cx="5486400" cy="357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782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page (1 column)">
  <p:cSld name="Sub-page (1 column)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ctrTitle"/>
          </p:nvPr>
        </p:nvSpPr>
        <p:spPr>
          <a:xfrm>
            <a:off x="400000" y="1484785"/>
            <a:ext cx="6980312" cy="108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>
                <a:solidFill>
                  <a:srgbClr val="4986B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ubTitle" idx="1"/>
          </p:nvPr>
        </p:nvSpPr>
        <p:spPr>
          <a:xfrm>
            <a:off x="395536" y="2636912"/>
            <a:ext cx="8424936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25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body" idx="2"/>
          </p:nvPr>
        </p:nvSpPr>
        <p:spPr>
          <a:xfrm>
            <a:off x="395536" y="188640"/>
            <a:ext cx="698477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40"/>
              <a:buNone/>
              <a:defRPr sz="4400" b="1" i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20"/>
              <a:buNone/>
              <a:defRPr b="1" i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25"/>
              <a:buNone/>
              <a:defRPr b="1" i="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i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1" i="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page (1 column)">
  <p:cSld name="Sub-page (1 column)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2"/>
          <p:cNvSpPr txBox="1">
            <a:spLocks noGrp="1"/>
          </p:cNvSpPr>
          <p:nvPr>
            <p:ph type="ctrTitle"/>
          </p:nvPr>
        </p:nvSpPr>
        <p:spPr>
          <a:xfrm>
            <a:off x="400000" y="1484785"/>
            <a:ext cx="6980312" cy="108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>
                <a:solidFill>
                  <a:srgbClr val="4986B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subTitle" idx="1"/>
          </p:nvPr>
        </p:nvSpPr>
        <p:spPr>
          <a:xfrm>
            <a:off x="395536" y="2636912"/>
            <a:ext cx="8424936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Times New Roman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imes New Roman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mes New Roman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mes New Roman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mes New Roman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mes New Roman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mes New Roman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mes New Roman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body" idx="2"/>
          </p:nvPr>
        </p:nvSpPr>
        <p:spPr>
          <a:xfrm>
            <a:off x="395536" y="188640"/>
            <a:ext cx="698477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 sz="4400" b="1" i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1" i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b="1" i="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1" i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1" i="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f5cc65da2a_0_13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f5cc65da2a_0_13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gf5cc65da2a_0_13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gf5cc65da2a_0_1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gf5cc65da2a_0_13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31"/>
          <p:cNvSpPr txBox="1"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" name="Google Shape;12;p31" descr="TaylorNewberry consulting final2 just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" y="1468437"/>
            <a:ext cx="1212850" cy="13477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Google Shape;24;p33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33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" name="Google Shape;26;p33" descr="TNC_PowerPoint_slide_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1" descr="TNC_PowerPoint_slide_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City of Toronto logo comprised of a dark blue line drawing of City hall and the word &quot;Toronto&quot; in blue next to the Taylor Newberry Consulting Logo comprised of a blue and green circular graphic and the words &quot;Taylor Newberry Consulting&quot; in blue, green, and gray.">
            <a:extLst>
              <a:ext uri="{FF2B5EF4-FFF2-40B4-BE49-F238E27FC236}">
                <a16:creationId xmlns:a16="http://schemas.microsoft.com/office/drawing/2014/main" id="{F9141B93-4585-451C-97AA-FA957A21F6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5417700"/>
            <a:ext cx="9118600" cy="14149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Google Shape;52;p1"/>
          <p:cNvSpPr txBox="1">
            <a:spLocks noGrp="1"/>
          </p:cNvSpPr>
          <p:nvPr>
            <p:ph type="body" idx="1"/>
          </p:nvPr>
        </p:nvSpPr>
        <p:spPr>
          <a:xfrm>
            <a:off x="1371600" y="3580188"/>
            <a:ext cx="7620000" cy="1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dirty="0">
              <a:latin typeface="Tw Cen MT" panose="020B0602020104020603" pitchFamily="34" charset="77"/>
              <a:sym typeface="Twentieth Centur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dirty="0">
              <a:latin typeface="Tw Cen MT" panose="020B0602020104020603" pitchFamily="34" charset="77"/>
              <a:sym typeface="Twentieth Centur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CA" sz="3200" baseline="30000" dirty="0">
                <a:latin typeface="Tw Cen MT" panose="020B0602020104020603" pitchFamily="34" charset="77"/>
                <a:sym typeface="Twentieth Century"/>
              </a:rPr>
              <a:t>July 2022 </a:t>
            </a:r>
            <a:endParaRPr dirty="0"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53" name="Google Shape;53;p1"/>
          <p:cNvSpPr txBox="1">
            <a:spLocks noGrp="1"/>
          </p:cNvSpPr>
          <p:nvPr>
            <p:ph type="title"/>
          </p:nvPr>
        </p:nvSpPr>
        <p:spPr>
          <a:xfrm>
            <a:off x="1371600" y="1440300"/>
            <a:ext cx="7620000" cy="14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</a:pPr>
            <a:r>
              <a:rPr lang="en-CA" sz="2800" dirty="0">
                <a:latin typeface="Tw Cen MT" panose="020B0602020104020603" pitchFamily="34" charset="77"/>
                <a:sym typeface="Twentieth Century"/>
              </a:rPr>
              <a:t>Vaccine Engagement Teams (VETs) Evaluation</a:t>
            </a:r>
            <a:endParaRPr dirty="0">
              <a:latin typeface="Tw Cen MT" panose="020B0602020104020603" pitchFamily="34" charset="77"/>
              <a:sym typeface="Twentieth Century"/>
            </a:endParaRPr>
          </a:p>
        </p:txBody>
      </p:sp>
      <p:pic>
        <p:nvPicPr>
          <p:cNvPr id="54" name="Google Shape;54;p1" descr="Taylor Newberry Consulting Logo comprised of a blue and green circular graphic and the words &quot;Taylor Newberry Consulting&quot; in blue, green, and gray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8209" y="5750212"/>
            <a:ext cx="2666115" cy="86071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1433925" y="2897700"/>
            <a:ext cx="74952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dk2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 presentation of key findings and recommendations from the VET Evaluation</a:t>
            </a:r>
            <a:endParaRPr sz="2200" b="1" i="0" u="none" strike="noStrike" cap="none" dirty="0">
              <a:solidFill>
                <a:schemeClr val="dk2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" name="Picture 3" descr="City of Toronto logo comprised of a dark blue line drawing of City hall and the word &quot;Toronto&quot; in blue.">
            <a:extLst>
              <a:ext uri="{FF2B5EF4-FFF2-40B4-BE49-F238E27FC236}">
                <a16:creationId xmlns:a16="http://schemas.microsoft.com/office/drawing/2014/main" id="{84C73175-224E-4FC9-B93A-2E37D47E69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20" t="3992" r="10907" b="24046"/>
          <a:stretch/>
        </p:blipFill>
        <p:spPr>
          <a:xfrm>
            <a:off x="3048000" y="5510920"/>
            <a:ext cx="2794000" cy="1029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>
            <a:spLocks noGrp="1"/>
          </p:cNvSpPr>
          <p:nvPr>
            <p:ph type="subTitle" idx="1"/>
          </p:nvPr>
        </p:nvSpPr>
        <p:spPr>
          <a:xfrm>
            <a:off x="317315" y="1772279"/>
            <a:ext cx="8659720" cy="47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wentieth Century"/>
              <a:buChar char="●"/>
            </a:pPr>
            <a:r>
              <a:rPr lang="en-CA" sz="2300" dirty="0"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Ambassadors consistently </a:t>
            </a: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connected with community members who were vaccine hesitant and/or were experiencing barriers to access.</a:t>
            </a:r>
            <a:endParaRPr sz="2300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Twentieth Century"/>
              <a:buChar char="●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Ambassadors’ outreach was highly effective in contributing to increased vaccine confidence, access, and uptake.</a:t>
            </a:r>
            <a:endParaRPr sz="2300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Twentieth Century"/>
              <a:buChar char="●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City of Toronto-produced materials that were distributed to residents during outreach and were </a:t>
            </a:r>
            <a:r>
              <a:rPr lang="en-CA" sz="2300" dirty="0"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helpful in increasing vaccine confidence and access. </a:t>
            </a:r>
            <a:endParaRPr sz="2300"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300"/>
              <a:buFont typeface="Twentieth Century"/>
              <a:buChar char="●"/>
            </a:pPr>
            <a:r>
              <a:rPr lang="en-CA" sz="2300" dirty="0"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 number of barriers to vaccine confidence and access persist, with vaccine safety reported to be the primary concern.</a:t>
            </a:r>
            <a:endParaRPr sz="2300"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7" name="Google Shape;117;p9"/>
          <p:cNvSpPr txBox="1">
            <a:spLocks noGrp="1"/>
          </p:cNvSpPr>
          <p:nvPr>
            <p:ph type="body" idx="2"/>
          </p:nvPr>
        </p:nvSpPr>
        <p:spPr>
          <a:xfrm>
            <a:off x="125400" y="196212"/>
            <a:ext cx="8893200" cy="1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92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75"/>
              <a:buFont typeface="Twentieth Century"/>
              <a:buAutoNum type="arabicPeriod"/>
            </a:pPr>
            <a:r>
              <a:rPr lang="en-CA" sz="3200" dirty="0">
                <a:latin typeface="Tw Cen MT" panose="020B0602020104020603" pitchFamily="34" charset="77"/>
                <a:sym typeface="Twentieth Century"/>
              </a:rPr>
              <a:t>Increased Vaccine Confidence, Access &amp; Equity</a:t>
            </a:r>
            <a:endParaRPr sz="3200" dirty="0">
              <a:latin typeface="Tw Cen MT" panose="020B0602020104020603" pitchFamily="34" charset="77"/>
              <a:sym typeface="Twentieth Century"/>
            </a:endParaRPr>
          </a:p>
          <a:p>
            <a:pPr marL="127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wentieth Century"/>
              <a:buNone/>
            </a:pPr>
            <a:endParaRPr sz="3200" dirty="0"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69037-AB2F-4DDA-97E9-3B945C70A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00" y="-1080119"/>
            <a:ext cx="6980312" cy="1080119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CA" dirty="0"/>
              <a:t>1. Increased Vaccine Confidence, Access &amp; Equity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body" idx="2"/>
          </p:nvPr>
        </p:nvSpPr>
        <p:spPr>
          <a:xfrm>
            <a:off x="142593" y="248990"/>
            <a:ext cx="8681014" cy="116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 startAt="2"/>
            </a:pPr>
            <a:r>
              <a:rPr lang="en-CA" sz="3200" dirty="0">
                <a:latin typeface="Tw Cen MT" panose="020B0602020104020603" pitchFamily="34" charset="77"/>
                <a:sym typeface="Twentieth Century"/>
              </a:rPr>
              <a:t>Effective Ambassador Outreach &amp; Engagement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lang="en-CA" sz="3200" dirty="0">
              <a:latin typeface="Tw Cen MT" panose="020B0602020104020603" pitchFamily="34" charset="77"/>
              <a:sym typeface="Twentieth Century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 startAt="2"/>
            </a:pPr>
            <a:endParaRPr lang="en-CA" sz="3200" dirty="0">
              <a:latin typeface="Tw Cen MT" panose="020B0602020104020603" pitchFamily="34" charset="77"/>
              <a:sym typeface="Twentieth Century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 startAt="2"/>
            </a:pPr>
            <a:endParaRPr lang="en-CA" sz="1600" dirty="0">
              <a:latin typeface="Tw Cen MT" panose="020B0602020104020603" pitchFamily="34" charset="77"/>
              <a:sym typeface="Twentieth Century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 startAt="2"/>
            </a:pPr>
            <a:endParaRPr sz="3200" dirty="0"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124" name="Google Shape;124;p7"/>
          <p:cNvSpPr txBox="1"/>
          <p:nvPr/>
        </p:nvSpPr>
        <p:spPr>
          <a:xfrm>
            <a:off x="321200" y="1733250"/>
            <a:ext cx="8323800" cy="304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Char char="●"/>
            </a:pPr>
            <a:r>
              <a:rPr lang="en-CA" sz="23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Ambassadors implemented a range of </a:t>
            </a: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engagement strategies that were responsive to local community needs.</a:t>
            </a:r>
            <a:endParaRPr sz="23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Char char="●"/>
            </a:pP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VETs engaged in multiple forms of outreach at any given time.</a:t>
            </a:r>
            <a:endParaRPr sz="23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914400" indent="-374650">
              <a:spcBef>
                <a:spcPts val="1000"/>
              </a:spcBef>
              <a:buClr>
                <a:schemeClr val="dk1"/>
              </a:buClr>
              <a:buSzPts val="2300"/>
              <a:buFont typeface="Courier New" panose="02070309020205020404" pitchFamily="49" charset="0"/>
              <a:buChar char="o"/>
            </a:pP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One-on-one conversations and social media outreach were reported to be the most effective outreach strategies.</a:t>
            </a:r>
            <a:endParaRPr sz="23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Char char="●"/>
            </a:pP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Effective outreach was facilitated by multilingual engagement, access to vaccination data, and door-to-door outreach initiatives. </a:t>
            </a:r>
            <a:endParaRPr sz="23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662AE-5116-424B-B0BE-6C1AD9139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00" y="-1080119"/>
            <a:ext cx="6980312" cy="1080119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CA" dirty="0"/>
              <a:t>2. Effective Ambassador Outreach &amp; Engagement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a7bc902a7_0_8"/>
          <p:cNvSpPr txBox="1">
            <a:spLocks noGrp="1"/>
          </p:cNvSpPr>
          <p:nvPr>
            <p:ph type="subTitle" idx="1"/>
          </p:nvPr>
        </p:nvSpPr>
        <p:spPr>
          <a:xfrm>
            <a:off x="104000" y="1615244"/>
            <a:ext cx="8885400" cy="46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81818"/>
              <a:buNone/>
            </a:pPr>
            <a:endParaRPr sz="2200" b="1"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57200" lvl="0" indent="-374650" algn="l" rtl="0">
              <a:lnSpc>
                <a:spcPct val="120227"/>
              </a:lnSpc>
              <a:spcBef>
                <a:spcPts val="0"/>
              </a:spcBef>
              <a:spcAft>
                <a:spcPts val="0"/>
              </a:spcAft>
              <a:buSzPct val="100000"/>
              <a:buFont typeface="Twentieth Century"/>
              <a:buChar char="●"/>
            </a:pPr>
            <a:r>
              <a:rPr lang="en-CA" sz="92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Ambassadors were satisfied with the training and support received from the City of Toronto and their VET; greater language options may increase accessibility even more.</a:t>
            </a:r>
          </a:p>
          <a:p>
            <a:pPr marL="457200" lvl="0" indent="-374650" algn="l" rtl="0">
              <a:lnSpc>
                <a:spcPct val="120227"/>
              </a:lnSpc>
              <a:spcBef>
                <a:spcPts val="0"/>
              </a:spcBef>
              <a:spcAft>
                <a:spcPts val="0"/>
              </a:spcAft>
              <a:buSzPct val="100000"/>
              <a:buFont typeface="Twentieth Century"/>
              <a:buChar char="●"/>
            </a:pPr>
            <a:r>
              <a:rPr lang="en-CA" sz="92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Ambassadors reported that the training provided to them increased their knowledge, skills, and confidence to do outreach and engagement.</a:t>
            </a:r>
            <a:endParaRPr sz="9200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57200" lvl="0" indent="-374650" algn="l" rtl="0">
              <a:lnSpc>
                <a:spcPct val="120227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wentieth Century"/>
              <a:buChar char="●"/>
            </a:pPr>
            <a:r>
              <a:rPr lang="en-CA" sz="92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Ambassadors reported a high degree of satisfaction in their role. </a:t>
            </a:r>
            <a:endParaRPr sz="9200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57200" lvl="0" indent="-374650" algn="l" rtl="0">
              <a:lnSpc>
                <a:spcPct val="120227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wentieth Century"/>
              <a:buChar char="●"/>
            </a:pPr>
            <a:r>
              <a:rPr lang="en-CA" sz="92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Safety of Ambassadors was a primary concern due to some encounters with the public; most reported having the knowledge and skills to remain safe while conducting outreach.</a:t>
            </a:r>
            <a:endParaRPr sz="9200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539750" lvl="1" indent="0" algn="l" rtl="0">
              <a:lnSpc>
                <a:spcPct val="120227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sz="2200"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1" name="Google Shape;131;g13a7bc902a7_0_8"/>
          <p:cNvSpPr txBox="1">
            <a:spLocks noGrp="1"/>
          </p:cNvSpPr>
          <p:nvPr>
            <p:ph type="body" idx="2"/>
          </p:nvPr>
        </p:nvSpPr>
        <p:spPr>
          <a:xfrm>
            <a:off x="237903" y="219449"/>
            <a:ext cx="8681100" cy="1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 startAt="3"/>
            </a:pPr>
            <a:r>
              <a:rPr lang="en-CA" sz="3200" dirty="0">
                <a:latin typeface="Tw Cen MT" panose="020B0602020104020603" pitchFamily="34" charset="77"/>
                <a:sym typeface="Twentieth Century"/>
              </a:rPr>
              <a:t>Effective Ambassador Training &amp; Support</a:t>
            </a:r>
            <a:endParaRPr sz="3200" dirty="0"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338C2-A4D9-4D92-98D0-7005DA60A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00" y="-1080119"/>
            <a:ext cx="6980312" cy="1080119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CA" dirty="0"/>
              <a:t>3. Effective Ambassador Training &amp; Support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110fcb5ba_0_6"/>
          <p:cNvSpPr txBox="1">
            <a:spLocks noGrp="1"/>
          </p:cNvSpPr>
          <p:nvPr>
            <p:ph type="subTitle" idx="1"/>
          </p:nvPr>
        </p:nvSpPr>
        <p:spPr>
          <a:xfrm>
            <a:off x="125400" y="1635288"/>
            <a:ext cx="8893200" cy="4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wentieth Century"/>
              <a:buChar char="●"/>
            </a:pPr>
            <a:r>
              <a:rPr lang="en-CA" sz="2300" dirty="0"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Key findings presented in the </a:t>
            </a: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Interdivisional Partnership Evaluation report on VET relationships to the City of Toronto were consistent with findings of this evaluation. </a:t>
            </a:r>
            <a:endParaRPr dirty="0">
              <a:solidFill>
                <a:schemeClr val="tx1"/>
              </a:solidFill>
              <a:latin typeface="Tw Cen MT" panose="020B0602020104020603" pitchFamily="34" charset="77"/>
            </a:endParaRPr>
          </a:p>
          <a:p>
            <a:pPr marL="457200" lvl="0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wentieth Century"/>
              <a:buChar char="●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Examples include:</a:t>
            </a:r>
            <a:endParaRPr dirty="0">
              <a:solidFill>
                <a:schemeClr val="tx1"/>
              </a:solidFill>
              <a:latin typeface="Tw Cen MT" panose="020B0602020104020603" pitchFamily="34" charset="77"/>
            </a:endParaRPr>
          </a:p>
          <a:p>
            <a:pPr marL="914400" lvl="1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urier New" panose="02070309020205020404" pitchFamily="49" charset="0"/>
              <a:buChar char="o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Ambassadors were satisfied with training provided by the City of Toronto;</a:t>
            </a:r>
            <a:endParaRPr dirty="0">
              <a:solidFill>
                <a:schemeClr val="tx1"/>
              </a:solidFill>
              <a:latin typeface="Tw Cen MT" panose="020B0602020104020603" pitchFamily="34" charset="77"/>
            </a:endParaRPr>
          </a:p>
          <a:p>
            <a:pPr marL="914400" lvl="1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urier New" panose="02070309020205020404" pitchFamily="49" charset="0"/>
              <a:buChar char="o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Ambassadors recommended creating additional resources to support Ambassador mental health and wellbeing, and safety;</a:t>
            </a:r>
            <a:endParaRPr dirty="0">
              <a:solidFill>
                <a:schemeClr val="tx1"/>
              </a:solidFill>
              <a:latin typeface="Tw Cen MT" panose="020B0602020104020603" pitchFamily="34" charset="77"/>
            </a:endParaRPr>
          </a:p>
          <a:p>
            <a:pPr marL="914400" lvl="1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urier New" panose="02070309020205020404" pitchFamily="49" charset="0"/>
              <a:buChar char="o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Communication, collaboration, and trust between the VETs and the City of Toronto was seen as important feature.</a:t>
            </a:r>
            <a:endParaRPr dirty="0">
              <a:solidFill>
                <a:schemeClr val="tx1"/>
              </a:solidFill>
              <a:latin typeface="Tw Cen MT" panose="020B0602020104020603" pitchFamily="34" charset="77"/>
            </a:endParaRPr>
          </a:p>
          <a:p>
            <a:pPr marL="9144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8" name="Google Shape;138;g12110fcb5ba_0_6"/>
          <p:cNvSpPr txBox="1">
            <a:spLocks noGrp="1"/>
          </p:cNvSpPr>
          <p:nvPr>
            <p:ph type="body" idx="2"/>
          </p:nvPr>
        </p:nvSpPr>
        <p:spPr>
          <a:xfrm>
            <a:off x="231453" y="104819"/>
            <a:ext cx="8681100" cy="1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</a:pPr>
            <a:r>
              <a:rPr lang="en-CA" sz="3200" dirty="0">
                <a:latin typeface="Tw Cen MT" panose="020B0602020104020603" pitchFamily="34" charset="77"/>
                <a:sym typeface="Twentieth Century"/>
              </a:rPr>
              <a:t>4. A Coordinated Response from the City of Toronto</a:t>
            </a:r>
            <a:endParaRPr sz="3200" dirty="0"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D3BCC-75DC-4263-9EEA-AC789B893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00" y="-1080119"/>
            <a:ext cx="6980312" cy="1080119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CA" dirty="0"/>
              <a:t>4. A Coordinated Response from the City of Toronto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>
            <a:spLocks noGrp="1"/>
          </p:cNvSpPr>
          <p:nvPr>
            <p:ph type="subTitle" idx="1"/>
          </p:nvPr>
        </p:nvSpPr>
        <p:spPr>
          <a:xfrm>
            <a:off x="125400" y="1635288"/>
            <a:ext cx="8893200" cy="4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545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50"/>
              <a:buFont typeface="Arial"/>
              <a:buChar char="•"/>
            </a:pPr>
            <a:r>
              <a:rPr lang="en-CA" sz="2300" dirty="0"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The fa</a:t>
            </a: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st pace of planning and initialization in March 2021: </a:t>
            </a:r>
            <a:endParaRPr sz="2300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914400" lvl="0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urier New" panose="02070309020205020404" pitchFamily="49" charset="0"/>
              <a:buChar char="o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Constrained communication and collaboration, including around the administrative structure of the program (e.g., funding, reporting); and,</a:t>
            </a:r>
            <a:endParaRPr sz="2300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914400" lvl="0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urier New" panose="02070309020205020404" pitchFamily="49" charset="0"/>
              <a:buChar char="o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Resulted in reduced clarity around project direction, decision-making processes, and leadership structures. </a:t>
            </a:r>
            <a:endParaRPr sz="2300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50000" lvl="0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Char char="●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The City’s project team was expanded as demand for support and increased communication with community partners became evident.</a:t>
            </a:r>
            <a:endParaRPr sz="2300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5" name="Google Shape;145;p8"/>
          <p:cNvSpPr txBox="1">
            <a:spLocks noGrp="1"/>
          </p:cNvSpPr>
          <p:nvPr>
            <p:ph type="body" idx="2"/>
          </p:nvPr>
        </p:nvSpPr>
        <p:spPr>
          <a:xfrm>
            <a:off x="231453" y="104819"/>
            <a:ext cx="8681100" cy="1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</a:pPr>
            <a:r>
              <a:rPr lang="en-CA" sz="3200" dirty="0">
                <a:latin typeface="Tw Cen MT" panose="020B0602020104020603" pitchFamily="34" charset="77"/>
                <a:sym typeface="Twentieth Century"/>
              </a:rPr>
              <a:t>4. A Coordinated Response from the City of Toronto</a:t>
            </a:r>
            <a:endParaRPr sz="3200" dirty="0"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830DA-4AC0-456C-AECB-365AC04AE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00" y="-1080119"/>
            <a:ext cx="6980312" cy="1080119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CA" dirty="0"/>
              <a:t>4. A Coordinated Response from the City of Toronto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306e44aad_0_46"/>
          <p:cNvSpPr txBox="1">
            <a:spLocks noGrp="1"/>
          </p:cNvSpPr>
          <p:nvPr>
            <p:ph type="subTitle" idx="1"/>
          </p:nvPr>
        </p:nvSpPr>
        <p:spPr>
          <a:xfrm>
            <a:off x="265550" y="1607600"/>
            <a:ext cx="8554800" cy="4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2400" b="1" dirty="0"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Key Characteristics Supporting the Model’s Success</a:t>
            </a:r>
            <a:endParaRPr sz="2300" b="1"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809999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Twentieth Century"/>
              <a:buChar char="●"/>
            </a:pPr>
            <a:r>
              <a:rPr lang="en-CA" sz="2300" dirty="0"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Ambassadors are uniquely positioned to be the human connection between services and Toronto residents.</a:t>
            </a:r>
            <a:endParaRPr sz="2300"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809999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Twentieth Century"/>
              <a:buChar char="●"/>
            </a:pPr>
            <a:r>
              <a:rPr lang="en-CA" sz="2300" dirty="0"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The community-centred structure offered flexibility.</a:t>
            </a:r>
            <a:endParaRPr sz="2300"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809999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Twentieth Century"/>
              <a:buChar char="●"/>
            </a:pPr>
            <a:r>
              <a:rPr lang="en-CA" sz="2300" dirty="0"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Trusting, supportive, transparent, and responsive relationships among all stakeholders.</a:t>
            </a:r>
            <a:endParaRPr sz="2300" b="1"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" name="Google Shape;159;g12306e44aad_0_0">
            <a:extLst>
              <a:ext uri="{FF2B5EF4-FFF2-40B4-BE49-F238E27FC236}">
                <a16:creationId xmlns:a16="http://schemas.microsoft.com/office/drawing/2014/main" id="{9FED75C2-4653-435B-96C4-EAA0F491EB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65550" y="0"/>
            <a:ext cx="8814600" cy="12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3200"/>
              <a:buAutoNum type="arabicPeriod" startAt="5"/>
            </a:pPr>
            <a:r>
              <a:rPr lang="en-CA" sz="3200" dirty="0">
                <a:latin typeface="Tw Cen MT" panose="020B0602020104020603" pitchFamily="34" charset="77"/>
                <a:sym typeface="Twentieth Century"/>
              </a:rPr>
              <a:t>An Innovative &amp; Effective Model for Community &amp; Health Programming</a:t>
            </a:r>
            <a:endParaRPr sz="1800" dirty="0"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2279B-5B95-4B70-8EB3-0B064C5F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00" y="-1080119"/>
            <a:ext cx="6980312" cy="1080119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CA" dirty="0"/>
              <a:t>5. An Innovative &amp; Effective Model for Community &amp; Health Programming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306e44aad_0_0"/>
          <p:cNvSpPr txBox="1"/>
          <p:nvPr/>
        </p:nvSpPr>
        <p:spPr>
          <a:xfrm>
            <a:off x="265550" y="1503530"/>
            <a:ext cx="8574300" cy="612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Opportunities for Improvement with the VET Model</a:t>
            </a:r>
            <a:endParaRPr sz="2300" b="1" i="0" u="none" strike="noStrike" cap="none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809999" marR="0" lvl="0" indent="-3746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Char char="●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More streamlined i</a:t>
            </a: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ntegration of population-based collaboratives into a place-based model;</a:t>
            </a:r>
            <a:endParaRPr sz="23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809999" marR="0" lvl="0" indent="-3746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Char char="●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More information for community agencies to define scope and outcomes for VETs; </a:t>
            </a:r>
          </a:p>
          <a:p>
            <a:pPr marL="809999" marR="0" lvl="0" indent="-3746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Char char="●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More streamlined communications and reporting between various partners;</a:t>
            </a:r>
          </a:p>
          <a:p>
            <a:pPr marL="809999" marR="0" lvl="0" indent="-3746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Char char="●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Earlier </a:t>
            </a: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opportunities for community input on implementation</a:t>
            </a: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 and for VETS on partnerships with vaccine clinic teams; and,</a:t>
            </a:r>
          </a:p>
          <a:p>
            <a:pPr marL="809999" marR="0" lvl="0" indent="-3746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Char char="●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Clearer funding alignment to programming and other agency resources.</a:t>
            </a:r>
            <a:endParaRPr sz="2300" b="1" i="0" u="none" strike="noStrike" cap="none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g12306e44aad_0_0"/>
          <p:cNvSpPr txBox="1">
            <a:spLocks noGrp="1"/>
          </p:cNvSpPr>
          <p:nvPr>
            <p:ph type="body" idx="2"/>
          </p:nvPr>
        </p:nvSpPr>
        <p:spPr>
          <a:xfrm>
            <a:off x="265550" y="0"/>
            <a:ext cx="8814600" cy="12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3200"/>
              <a:buAutoNum type="arabicPeriod" startAt="5"/>
            </a:pPr>
            <a:r>
              <a:rPr lang="en-CA" sz="3200" dirty="0">
                <a:latin typeface="Tw Cen MT" panose="020B0602020104020603" pitchFamily="34" charset="77"/>
                <a:sym typeface="Twentieth Century"/>
              </a:rPr>
              <a:t>An Innovative &amp; Effective Model for Community &amp; Health Programming</a:t>
            </a:r>
            <a:endParaRPr sz="1800" dirty="0"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312B9-E951-4C62-8A8D-17F75B7D9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00" y="-1080119"/>
            <a:ext cx="6980312" cy="1080119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CA" dirty="0"/>
              <a:t>5. An Innovative &amp; Effective Model for Community &amp; Health Programming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>
            <a:spLocks noGrp="1"/>
          </p:cNvSpPr>
          <p:nvPr>
            <p:ph type="ctrTitle"/>
          </p:nvPr>
        </p:nvSpPr>
        <p:spPr>
          <a:xfrm>
            <a:off x="1081844" y="2673787"/>
            <a:ext cx="6980312" cy="108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4800" dirty="0">
                <a:latin typeface="Tw Cen MT" panose="020B0602020104020603" pitchFamily="34" charset="77"/>
                <a:sym typeface="Twentieth Century"/>
              </a:rPr>
              <a:t>Key Learnings</a:t>
            </a:r>
            <a:endParaRPr dirty="0">
              <a:latin typeface="Tw Cen MT" panose="020B0602020104020603" pitchFamily="34" charset="77"/>
              <a:sym typeface="Twentieth Centur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110fcb5ba_0_12"/>
          <p:cNvSpPr txBox="1"/>
          <p:nvPr/>
        </p:nvSpPr>
        <p:spPr>
          <a:xfrm>
            <a:off x="307650" y="1560055"/>
            <a:ext cx="8388300" cy="455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CA" sz="2300" b="1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Key ingredients of the effective VET model: </a:t>
            </a:r>
            <a:endParaRPr sz="2300" b="1" i="0" u="none" strike="noStrike" cap="none" dirty="0">
              <a:solidFill>
                <a:schemeClr val="dk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996950" marR="0" lvl="1" indent="-4572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Twentieth Century"/>
              <a:buAutoNum type="arabicPeriod"/>
            </a:pPr>
            <a:r>
              <a:rPr lang="en-CA" sz="23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The community-centred and community-led approach.</a:t>
            </a:r>
            <a:endParaRPr sz="23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996950" marR="0" lvl="1" indent="-4572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Twentieth Century"/>
              <a:buAutoNum type="arabicPeriod"/>
            </a:pP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Peer-to-peer engagement work of Ambassadors.</a:t>
            </a:r>
            <a:endParaRPr sz="23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996950" marR="0" lvl="1" indent="-4572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Twentieth Century"/>
              <a:buAutoNum type="arabicPeriod"/>
            </a:pP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Dedicated full-time Consortium Coordinator positions.</a:t>
            </a:r>
            <a:endParaRPr sz="23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996950" marR="0" lvl="1" indent="-4572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Twentieth Century"/>
              <a:buAutoNum type="arabicPeriod"/>
            </a:pP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Multilingual approach to engagement.</a:t>
            </a:r>
            <a:endParaRPr sz="2300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996950" marR="0" lvl="1" indent="-4572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Twentieth Century"/>
              <a:buAutoNum type="arabicPeriod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Regular communication among all stakeholders.</a:t>
            </a:r>
            <a:endParaRPr sz="2300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996950" marR="0" lvl="1" indent="-4572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Twentieth Century"/>
              <a:buAutoNum type="arabicPeriod"/>
            </a:pP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Ongoing training and support for Ambassadors.</a:t>
            </a:r>
            <a:endParaRPr sz="23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996950" marR="0" lvl="1" indent="-4572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Twentieth Century"/>
              <a:buAutoNum type="arabicPeriod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P</a:t>
            </a: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athways </a:t>
            </a: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for skill development for </a:t>
            </a: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Ambassadors</a:t>
            </a: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.</a:t>
            </a:r>
            <a:endParaRPr sz="23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996950" marR="0" lvl="1" indent="-4572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Twentieth Century"/>
              <a:buAutoNum type="arabicPeriod"/>
            </a:pPr>
            <a:r>
              <a:rPr lang="en-CA" sz="23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Pathways for </a:t>
            </a:r>
            <a:r>
              <a:rPr lang="en-CA" sz="2300" dirty="0">
                <a:solidFill>
                  <a:schemeClr val="dk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relationship building and collaboration. </a:t>
            </a:r>
            <a:endParaRPr sz="1500" b="0" i="0" u="none" strike="noStrike" cap="none" dirty="0">
              <a:solidFill>
                <a:srgbClr val="000000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" name="Google Shape;171;g12110fcb5ba_0_12"/>
          <p:cNvSpPr txBox="1">
            <a:spLocks noGrp="1"/>
          </p:cNvSpPr>
          <p:nvPr>
            <p:ph type="body" idx="2"/>
          </p:nvPr>
        </p:nvSpPr>
        <p:spPr>
          <a:xfrm>
            <a:off x="307643" y="272180"/>
            <a:ext cx="8681100" cy="1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</a:pPr>
            <a:r>
              <a:rPr lang="en-CA" sz="3200" dirty="0">
                <a:latin typeface="Tw Cen MT" panose="020B0602020104020603" pitchFamily="34" charset="77"/>
                <a:sym typeface="Twentieth Century"/>
              </a:rPr>
              <a:t>VET Evaluation Key Learnings</a:t>
            </a:r>
            <a:endParaRPr sz="3200" dirty="0">
              <a:latin typeface="Tw Cen MT" panose="020B0602020104020603" pitchFamily="34" charset="77"/>
              <a:sym typeface="Twentieth Century"/>
            </a:endParaRPr>
          </a:p>
          <a:p>
            <a:pPr marL="127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wentieth Century"/>
              <a:buNone/>
            </a:pPr>
            <a:endParaRPr sz="3200" dirty="0"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D6259-8D02-419E-8BD1-1935C4748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00" y="-1080119"/>
            <a:ext cx="6980312" cy="1080119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CA" dirty="0"/>
              <a:t>VET Evaluation Key Learnings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306e44aad_0_34"/>
          <p:cNvSpPr txBox="1">
            <a:spLocks noGrp="1"/>
          </p:cNvSpPr>
          <p:nvPr>
            <p:ph type="body" idx="2"/>
          </p:nvPr>
        </p:nvSpPr>
        <p:spPr>
          <a:xfrm>
            <a:off x="317453" y="272774"/>
            <a:ext cx="8681100" cy="1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</a:pPr>
            <a:r>
              <a:rPr lang="en-CA" sz="3200" dirty="0">
                <a:latin typeface="Tw Cen MT" panose="020B0602020104020603" pitchFamily="34" charset="77"/>
                <a:sym typeface="Twentieth Century"/>
              </a:rPr>
              <a:t>VET Evaluation Key Learnings</a:t>
            </a:r>
            <a:endParaRPr sz="3200" dirty="0">
              <a:latin typeface="Tw Cen MT" panose="020B0602020104020603" pitchFamily="34" charset="77"/>
              <a:sym typeface="Twentieth Century"/>
            </a:endParaRPr>
          </a:p>
          <a:p>
            <a:pPr marL="127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wentieth Century"/>
              <a:buNone/>
            </a:pPr>
            <a:endParaRPr sz="3200" dirty="0"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178" name="Google Shape;178;g12306e44aad_0_34"/>
          <p:cNvSpPr txBox="1"/>
          <p:nvPr/>
        </p:nvSpPr>
        <p:spPr>
          <a:xfrm>
            <a:off x="330900" y="1540675"/>
            <a:ext cx="8681100" cy="462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Key </a:t>
            </a:r>
            <a:r>
              <a:rPr lang="en-CA" sz="2000" b="1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learnings to inform future applications of the VET model:</a:t>
            </a:r>
            <a:endParaRPr sz="2000" b="1" i="0" u="none" strike="noStrike" cap="none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57200" marR="0" lvl="0" indent="-3619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wentieth Century"/>
              <a:buChar char="●"/>
            </a:pPr>
            <a:r>
              <a:rPr lang="en-CA" sz="200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Peer engagement is a valuabl</a:t>
            </a:r>
            <a:r>
              <a:rPr lang="en-CA" sz="20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e tool for increasing equity, especially in the context of public health campaigns.</a:t>
            </a:r>
          </a:p>
          <a:p>
            <a:pPr marL="457200" marR="0" lvl="0" indent="-3619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wentieth Century"/>
              <a:buChar char="●"/>
            </a:pPr>
            <a:r>
              <a:rPr lang="en-CA" sz="200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Early co-creation with community stakeholders can </a:t>
            </a:r>
            <a:r>
              <a:rPr lang="en-CA" sz="20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result in more relevant and sustainable program policies and implementation</a:t>
            </a:r>
            <a:r>
              <a:rPr lang="en-CA" sz="200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.</a:t>
            </a:r>
            <a:endParaRPr sz="2000" i="0" u="none" strike="noStrike" cap="none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57200" marR="0" lvl="0" indent="-36195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wentieth Century"/>
              <a:buChar char="●"/>
            </a:pPr>
            <a:r>
              <a:rPr lang="en-CA" sz="200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Integration of an </a:t>
            </a:r>
            <a:r>
              <a:rPr lang="en-CA" sz="20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‘</a:t>
            </a:r>
            <a:r>
              <a:rPr lang="en-CA" sz="200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anchor agency’ approach may strengthen </a:t>
            </a:r>
            <a:r>
              <a:rPr lang="en-CA" sz="20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VET structure.</a:t>
            </a:r>
            <a:endParaRPr sz="2000" i="0" u="none" strike="noStrike" cap="none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57200" marR="0" lvl="0" indent="-36195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wentieth Century"/>
              <a:buChar char="●"/>
            </a:pPr>
            <a:r>
              <a:rPr lang="en-CA" sz="20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Early c</a:t>
            </a:r>
            <a:r>
              <a:rPr lang="en-CA" sz="200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larity </a:t>
            </a:r>
            <a:r>
              <a:rPr lang="en-CA" sz="20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around </a:t>
            </a:r>
            <a:r>
              <a:rPr lang="en-CA" sz="200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roles, goals, and expectations</a:t>
            </a:r>
            <a:r>
              <a:rPr lang="en-CA" sz="20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 for community agencies is critical.</a:t>
            </a:r>
            <a:endParaRPr sz="2000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57200" marR="0" lvl="0" indent="-36195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wentieth Century"/>
              <a:buChar char="●"/>
            </a:pPr>
            <a:r>
              <a:rPr lang="en-CA" sz="200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Population-based collaboratives have unique strengths that require special consideration in a predominantly geographic-based model.</a:t>
            </a:r>
            <a:endParaRPr sz="2000" dirty="0">
              <a:solidFill>
                <a:schemeClr val="tx1"/>
              </a:solidFill>
              <a:latin typeface="Tw Cen MT" panose="020B0602020104020603" pitchFamily="34" charset="77"/>
            </a:endParaRPr>
          </a:p>
          <a:p>
            <a:pPr marL="457200" marR="0" lvl="0" indent="-36195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wentieth Century"/>
              <a:buChar char="●"/>
            </a:pPr>
            <a:r>
              <a:rPr lang="en-CA" sz="2000" dirty="0">
                <a:solidFill>
                  <a:schemeClr val="tx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Clear and frequent communication amongst all stakeholders is vital; many channels should be used to achieve different needs.</a:t>
            </a:r>
            <a:endParaRPr sz="2000" i="0" u="none" strike="noStrike" cap="none" dirty="0">
              <a:solidFill>
                <a:schemeClr val="tx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2BC7C-2599-45D0-AA55-17ABB87F1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00" y="-1080119"/>
            <a:ext cx="6980312" cy="1080119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CA" dirty="0"/>
              <a:t>VET Evaluation Key Learnings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4cf854151_0_7"/>
          <p:cNvSpPr txBox="1">
            <a:spLocks noGrp="1"/>
          </p:cNvSpPr>
          <p:nvPr>
            <p:ph type="subTitle" idx="1"/>
          </p:nvPr>
        </p:nvSpPr>
        <p:spPr>
          <a:xfrm>
            <a:off x="395525" y="1622700"/>
            <a:ext cx="8593200" cy="4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545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Twentieth Century"/>
              <a:buChar char="•"/>
            </a:pPr>
            <a:r>
              <a:rPr lang="en-CA" sz="2300" b="1" dirty="0">
                <a:solidFill>
                  <a:schemeClr val="dk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Background</a:t>
            </a:r>
            <a:endParaRPr dirty="0">
              <a:latin typeface="Tw Cen MT" panose="020B0602020104020603" pitchFamily="34" charset="77"/>
            </a:endParaRPr>
          </a:p>
          <a:p>
            <a:pPr marL="42545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Twentieth Century"/>
              <a:buChar char="•"/>
            </a:pPr>
            <a:r>
              <a:rPr lang="en-CA" sz="2200" b="1" dirty="0"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What issue do the VETs address?</a:t>
            </a:r>
            <a:endParaRPr sz="2200" b="1"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2545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Twentieth Century"/>
              <a:buChar char="•"/>
            </a:pPr>
            <a:r>
              <a:rPr lang="en-CA" sz="2300" b="1" dirty="0">
                <a:solidFill>
                  <a:schemeClr val="dk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Evaluation purpose</a:t>
            </a:r>
            <a:endParaRPr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2545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Twentieth Century"/>
              <a:buChar char="•"/>
            </a:pPr>
            <a:r>
              <a:rPr lang="en-CA" sz="2300" b="1" dirty="0">
                <a:solidFill>
                  <a:schemeClr val="dk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Evaluation methodology</a:t>
            </a:r>
            <a:endParaRPr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42545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Twentieth Century"/>
              <a:buChar char="•"/>
            </a:pPr>
            <a:r>
              <a:rPr lang="en-CA" sz="2300" b="1" dirty="0"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Key findings</a:t>
            </a:r>
            <a:endParaRPr sz="2300" b="1" dirty="0">
              <a:solidFill>
                <a:srgbClr val="888888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120967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wentieth Century"/>
              <a:buAutoNum type="arabicPeriod"/>
            </a:pPr>
            <a:r>
              <a:rPr lang="en-CA" sz="2000" dirty="0">
                <a:solidFill>
                  <a:schemeClr val="dk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Increased Vaccine Confidence, Access &amp; Equity</a:t>
            </a:r>
            <a:endParaRPr sz="2000"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120967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wentieth Century"/>
              <a:buAutoNum type="arabicPeriod"/>
            </a:pPr>
            <a:r>
              <a:rPr lang="en-CA" sz="2000" dirty="0">
                <a:solidFill>
                  <a:schemeClr val="dk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Effective Ambassador Outreach &amp; Engagement </a:t>
            </a:r>
            <a:endParaRPr sz="2000"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120967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wentieth Century"/>
              <a:buAutoNum type="arabicPeriod"/>
            </a:pPr>
            <a:r>
              <a:rPr lang="en-CA" sz="2000" dirty="0">
                <a:solidFill>
                  <a:schemeClr val="dk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Effective Ambassador Training &amp; Support</a:t>
            </a:r>
            <a:endParaRPr sz="2000"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120967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wentieth Century"/>
              <a:buAutoNum type="arabicPeriod"/>
            </a:pPr>
            <a:r>
              <a:rPr lang="en-CA" sz="2000" dirty="0">
                <a:solidFill>
                  <a:schemeClr val="dk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 Coordinated Response from the City of Toronto</a:t>
            </a:r>
            <a:endParaRPr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120967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wentieth Century"/>
              <a:buAutoNum type="arabicPeriod"/>
            </a:pPr>
            <a:r>
              <a:rPr lang="en-CA" sz="2000" dirty="0">
                <a:solidFill>
                  <a:schemeClr val="dk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An Innovative &amp; Effective Model for Community &amp; Health Programming</a:t>
            </a:r>
            <a:endParaRPr dirty="0"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Twentieth Century"/>
              <a:buChar char="•"/>
            </a:pPr>
            <a:r>
              <a:rPr lang="en-CA" sz="2300" b="1" dirty="0">
                <a:solidFill>
                  <a:schemeClr val="dk1"/>
                </a:solidFill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Key learnings</a:t>
            </a:r>
            <a:endParaRPr lang="en-CA" sz="2300" b="0" dirty="0">
              <a:solidFill>
                <a:schemeClr val="dk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Twentieth Century"/>
              <a:buChar char="•"/>
            </a:pPr>
            <a:endParaRPr sz="2300" dirty="0">
              <a:solidFill>
                <a:schemeClr val="dk1"/>
              </a:solidFill>
              <a:latin typeface="Tw Cen MT" panose="020B0602020104020603" pitchFamily="34" charset="77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" name="Google Shape;63;g134cf854151_0_7"/>
          <p:cNvSpPr txBox="1">
            <a:spLocks noGrp="1"/>
          </p:cNvSpPr>
          <p:nvPr>
            <p:ph type="body" idx="2"/>
          </p:nvPr>
        </p:nvSpPr>
        <p:spPr>
          <a:xfrm>
            <a:off x="365556" y="158660"/>
            <a:ext cx="6984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640"/>
              <a:buFont typeface="Noto Sans Symbols"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w Cen MT" panose="020B0602020104020603" pitchFamily="34" charset="77"/>
                <a:ea typeface="Twentieth Century"/>
                <a:cs typeface="Twentieth Century"/>
                <a:sym typeface="Twentieth Century"/>
              </a:rPr>
              <a:t>Presentation Outline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E18CBD-A04E-440D-9529-136368C46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00" y="-1080119"/>
            <a:ext cx="6980312" cy="1080119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CA" dirty="0"/>
              <a:t>Presentation Outline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subTitle" idx="4294967295"/>
          </p:nvPr>
        </p:nvSpPr>
        <p:spPr>
          <a:xfrm>
            <a:off x="147708" y="1524645"/>
            <a:ext cx="8872500" cy="45399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Char char="•"/>
            </a:pPr>
            <a:r>
              <a:rPr lang="en-CA" sz="22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$</a:t>
            </a:r>
            <a:r>
              <a:rPr lang="en-CA" sz="22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9.5 million grant for VETs between March 2021 and March 2022</a:t>
            </a:r>
            <a:endParaRPr sz="22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Char char="•"/>
            </a:pPr>
            <a:r>
              <a:rPr lang="en-CA" sz="22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To increase vaccine confidence and access via equity-based engagement and mobilization</a:t>
            </a:r>
            <a:endParaRPr sz="22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Char char="•"/>
            </a:pPr>
            <a:r>
              <a:rPr lang="en-CA" sz="22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17 geographic- and population-based consortiums of community agencies</a:t>
            </a:r>
            <a:endParaRPr sz="22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Char char="•"/>
            </a:pPr>
            <a:r>
              <a:rPr lang="en-CA" sz="22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Community Ambassadors act as key points of contact in their neighbourhoods</a:t>
            </a:r>
            <a:endParaRPr sz="22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Char char="•"/>
            </a:pPr>
            <a:r>
              <a:rPr lang="en-CA" sz="22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Social Development, Finance and Administration (SDFA) oversees coordination and monitoring, in </a:t>
            </a:r>
            <a:r>
              <a:rPr lang="en-CA" sz="2200" dirty="0">
                <a:solidFill>
                  <a:schemeClr val="tx1"/>
                </a:solidFill>
                <a:latin typeface="Tw Cen MT" panose="020B0602020104020603" pitchFamily="34" charset="77"/>
              </a:rPr>
              <a:t>partnership with Toronto Public Health (TPH)</a:t>
            </a:r>
            <a:endParaRPr sz="22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Char char="•"/>
            </a:pPr>
            <a:r>
              <a:rPr lang="en-CA" sz="22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Strategic Communications </a:t>
            </a:r>
            <a:r>
              <a:rPr lang="en-CA" sz="2200" dirty="0">
                <a:solidFill>
                  <a:schemeClr val="tx1"/>
                </a:solidFill>
                <a:latin typeface="Tw Cen MT" panose="020B0602020104020603" pitchFamily="34" charset="77"/>
              </a:rPr>
              <a:t>(SC) and Shelter, Support and Housing Administration (SSHA) </a:t>
            </a:r>
            <a:r>
              <a:rPr lang="en-CA" sz="22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provide support </a:t>
            </a:r>
            <a:r>
              <a:rPr lang="en-CA" sz="22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to SDFA, community agency partners and Community Ambassadors</a:t>
            </a:r>
            <a:endParaRPr sz="22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70" name="Google Shape;70;p2"/>
          <p:cNvSpPr txBox="1">
            <a:spLocks noGrp="1"/>
          </p:cNvSpPr>
          <p:nvPr>
            <p:ph type="body" idx="2"/>
          </p:nvPr>
        </p:nvSpPr>
        <p:spPr>
          <a:xfrm>
            <a:off x="154850" y="233717"/>
            <a:ext cx="9184024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 sz="3200" dirty="0">
                <a:latin typeface="Tw Cen MT" panose="020B0602020104020603" pitchFamily="34" charset="77"/>
                <a:sym typeface="Twentieth Century"/>
              </a:rPr>
              <a:t>Background</a:t>
            </a:r>
            <a:endParaRPr sz="3200" dirty="0"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7C31DF-852B-48C9-A5D1-FD65DB15F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00" y="-1080119"/>
            <a:ext cx="6980312" cy="1080119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CA" dirty="0"/>
              <a:t>Background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b5f272df8_0_0"/>
          <p:cNvSpPr txBox="1">
            <a:spLocks noGrp="1"/>
          </p:cNvSpPr>
          <p:nvPr>
            <p:ph type="subTitle" idx="4294967295"/>
          </p:nvPr>
        </p:nvSpPr>
        <p:spPr>
          <a:xfrm>
            <a:off x="228390" y="1686009"/>
            <a:ext cx="8872500" cy="43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Char char="●"/>
            </a:pPr>
            <a:r>
              <a:rPr lang="en-CA" sz="23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COVID-19 is an infectious disease that can be fatal</a:t>
            </a:r>
            <a:endParaRPr sz="2300" b="0" i="1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Char char="●"/>
            </a:pPr>
            <a:r>
              <a:rPr lang="en-CA" sz="23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COVID-19 vaccines are life-saving health interventions</a:t>
            </a:r>
            <a:endParaRPr sz="23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Char char="●"/>
            </a:pP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Community Ambassadors help improve access to COVID-19 vaccines for as many people as possible</a:t>
            </a:r>
            <a:endParaRPr sz="2300" dirty="0">
              <a:solidFill>
                <a:schemeClr val="tx1"/>
              </a:solidFill>
              <a:latin typeface="Tw Cen MT" panose="020B0602020104020603" pitchFamily="34" charset="77"/>
            </a:endParaRPr>
          </a:p>
          <a:p>
            <a:pPr indent="-374650">
              <a:spcBef>
                <a:spcPts val="600"/>
              </a:spcBef>
              <a:buClr>
                <a:schemeClr val="dk1"/>
              </a:buClr>
              <a:buSzPts val="2300"/>
              <a:buFont typeface="Twentieth Century"/>
              <a:buChar char="●"/>
            </a:pP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VETs are a bridge between City of Toronto residents and health, community, and social services</a:t>
            </a:r>
            <a:endParaRPr sz="2300" dirty="0">
              <a:solidFill>
                <a:schemeClr val="tx1"/>
              </a:solidFill>
              <a:latin typeface="Tw Cen MT" panose="020B0602020104020603" pitchFamily="34" charset="7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3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77" name="Google Shape;77;g13b5f272df8_0_0"/>
          <p:cNvSpPr txBox="1">
            <a:spLocks noGrp="1"/>
          </p:cNvSpPr>
          <p:nvPr>
            <p:ph type="body" idx="2"/>
          </p:nvPr>
        </p:nvSpPr>
        <p:spPr>
          <a:xfrm>
            <a:off x="154850" y="233717"/>
            <a:ext cx="91839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 sz="3200" dirty="0">
                <a:latin typeface="Tw Cen MT" panose="020B0602020104020603" pitchFamily="34" charset="77"/>
                <a:sym typeface="Twentieth Century"/>
              </a:rPr>
              <a:t>What Issue do the VETs Address?</a:t>
            </a:r>
            <a:endParaRPr sz="3200" dirty="0"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DB251-1999-4E10-A7CF-5A2D14B86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00" y="-1080119"/>
            <a:ext cx="6980312" cy="1080119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CA" dirty="0"/>
              <a:t>What Issue do the VETs Address?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a47c53d40_1_0"/>
          <p:cNvSpPr txBox="1">
            <a:spLocks noGrp="1"/>
          </p:cNvSpPr>
          <p:nvPr>
            <p:ph type="body" idx="2"/>
          </p:nvPr>
        </p:nvSpPr>
        <p:spPr>
          <a:xfrm>
            <a:off x="154600" y="203172"/>
            <a:ext cx="91839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 sz="3200" dirty="0">
                <a:latin typeface="Tw Cen MT" panose="020B0602020104020603" pitchFamily="34" charset="77"/>
                <a:sym typeface="Twentieth Century"/>
              </a:rPr>
              <a:t>Evaluation Objectives &amp; Questions </a:t>
            </a:r>
            <a:endParaRPr sz="3200" dirty="0"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84" name="Google Shape;84;g13a47c53d40_1_0"/>
          <p:cNvSpPr txBox="1">
            <a:spLocks noGrp="1"/>
          </p:cNvSpPr>
          <p:nvPr>
            <p:ph type="subTitle" idx="4294967295"/>
          </p:nvPr>
        </p:nvSpPr>
        <p:spPr>
          <a:xfrm>
            <a:off x="154600" y="1630428"/>
            <a:ext cx="8872500" cy="46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en-CA" sz="2300" b="1" i="0" u="sng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Evaluation Objectives</a:t>
            </a:r>
            <a:endParaRPr sz="28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5905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+mj-lt"/>
              <a:buAutoNum type="arabicPeriod"/>
            </a:pP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To assess the extent to which the VETs achieved their stated outcomes,</a:t>
            </a:r>
            <a:endParaRPr sz="23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5905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+mj-lt"/>
              <a:buAutoNum type="arabicPeriod"/>
            </a:pP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To identify facilitators and barriers to achieving these outcomes, and</a:t>
            </a:r>
            <a:endParaRPr sz="23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5905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+mj-lt"/>
              <a:buAutoNum type="arabicPeriod"/>
            </a:pP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To identify the “key ingredients” of the VET model</a:t>
            </a:r>
            <a:endParaRPr sz="23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3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en-CA" sz="2300" b="1" i="0" u="sng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Stated VET Program Outcomes</a:t>
            </a:r>
            <a:endParaRPr lang="en-CA" sz="2300" b="1" u="sng" dirty="0">
              <a:solidFill>
                <a:schemeClr val="tx1"/>
              </a:solidFill>
              <a:latin typeface="Tw Cen MT" panose="020B0602020104020603" pitchFamily="34" charset="77"/>
            </a:endParaRPr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CA" sz="2000" b="1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Increase vaccine confidence </a:t>
            </a:r>
            <a:r>
              <a:rPr lang="en-CA" sz="20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and promote</a:t>
            </a:r>
            <a:r>
              <a:rPr lang="en-CA" sz="2000" b="1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 vaccine uptake </a:t>
            </a:r>
            <a:endParaRPr lang="en-CA" sz="2000" dirty="0">
              <a:solidFill>
                <a:schemeClr val="tx1"/>
              </a:solidFill>
              <a:latin typeface="Tw Cen MT" panose="020B0602020104020603" pitchFamily="34" charset="77"/>
            </a:endParaRPr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CA" sz="20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Improve </a:t>
            </a:r>
            <a:r>
              <a:rPr lang="en-CA" sz="2000" b="1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vaccine access </a:t>
            </a:r>
            <a:r>
              <a:rPr lang="en-CA" sz="20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by reducing barriers and providing resources to access the vaccination programs</a:t>
            </a:r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CA" sz="20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Increase </a:t>
            </a:r>
            <a:r>
              <a:rPr lang="en-CA" sz="2000" b="1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vaccine equity </a:t>
            </a:r>
            <a:r>
              <a:rPr lang="en-CA" sz="20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for populations most negatively affected by COVID-19</a:t>
            </a:r>
            <a:endParaRPr lang="en-CA" sz="2000" dirty="0">
              <a:solidFill>
                <a:schemeClr val="tx1"/>
              </a:solidFill>
              <a:latin typeface="Tw Cen MT" panose="020B0602020104020603" pitchFamily="34" charset="77"/>
            </a:endParaRPr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CA" sz="200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Increase </a:t>
            </a:r>
            <a:r>
              <a:rPr lang="en-CA" sz="2000" b="1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Community Ambassador skills and leadership capacity</a:t>
            </a:r>
            <a:endParaRPr lang="en-CA" sz="2000" b="1" dirty="0">
              <a:solidFill>
                <a:schemeClr val="tx1"/>
              </a:solidFill>
              <a:latin typeface="Tw Cen MT" panose="020B0602020104020603" pitchFamily="34" charset="77"/>
            </a:endParaRPr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CA" sz="20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Increase</a:t>
            </a:r>
            <a:r>
              <a:rPr lang="en-CA" sz="2000" b="1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 cross-sector and stakeholder collaboration</a:t>
            </a:r>
            <a:endParaRPr lang="en-CA" sz="2000" b="1" dirty="0">
              <a:solidFill>
                <a:schemeClr val="tx1"/>
              </a:solidFill>
              <a:latin typeface="Tw Cen MT" panose="020B0602020104020603" pitchFamily="34" charset="77"/>
            </a:endParaRPr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CA" sz="20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Increase </a:t>
            </a:r>
            <a:r>
              <a:rPr lang="en-CA" sz="2000" b="1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inter-divisional </a:t>
            </a:r>
            <a:r>
              <a:rPr lang="en-CA" sz="2000" b="1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collaboration 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among City divisions</a:t>
            </a:r>
            <a:endParaRPr sz="20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5334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04130-9AF6-40A2-9F58-E3E7A1A0B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00" y="-1080119"/>
            <a:ext cx="6980312" cy="1080119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CA" dirty="0"/>
              <a:t>Evaluation Objectives &amp; Questions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body" idx="2"/>
          </p:nvPr>
        </p:nvSpPr>
        <p:spPr>
          <a:xfrm>
            <a:off x="154600" y="203280"/>
            <a:ext cx="9184024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 sz="3200" dirty="0">
                <a:latin typeface="Tw Cen MT" panose="020B0602020104020603" pitchFamily="34" charset="77"/>
                <a:sym typeface="Twentieth Century"/>
              </a:rPr>
              <a:t>Evaluation Objectives &amp; Questions</a:t>
            </a:r>
            <a:endParaRPr sz="3200" dirty="0"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91" name="Google Shape;91;p3"/>
          <p:cNvSpPr txBox="1">
            <a:spLocks noGrp="1"/>
          </p:cNvSpPr>
          <p:nvPr>
            <p:ph type="subTitle" idx="4294967295"/>
          </p:nvPr>
        </p:nvSpPr>
        <p:spPr>
          <a:xfrm>
            <a:off x="154600" y="1630428"/>
            <a:ext cx="8872500" cy="466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Noto Sans Symbols"/>
              <a:buNone/>
            </a:pPr>
            <a:r>
              <a:rPr lang="en-CA" sz="2200" b="1" i="0" u="sng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Evaluation Questions</a:t>
            </a:r>
            <a:endParaRPr sz="22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540000" marR="0" lvl="0" indent="-3069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wentieth Century"/>
              <a:buAutoNum type="arabicPeriod"/>
            </a:pPr>
            <a:r>
              <a:rPr lang="en-CA" sz="22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To what extent did the initiative </a:t>
            </a:r>
            <a:r>
              <a:rPr lang="en-CA" sz="2200" b="1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increase</a:t>
            </a:r>
            <a:r>
              <a:rPr lang="en-CA" sz="22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 </a:t>
            </a:r>
            <a:r>
              <a:rPr lang="en-CA" sz="2200" b="1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vaccine confidence, reduce barriers to vaccine access, and increase vaccine uptake</a:t>
            </a:r>
            <a:r>
              <a:rPr lang="en-CA" sz="22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 among equity-deserving groups?</a:t>
            </a:r>
            <a:endParaRPr sz="22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540000" marR="0" lvl="0" indent="-3069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wentieth Century"/>
              <a:buAutoNum type="arabicPeriod"/>
            </a:pPr>
            <a:r>
              <a:rPr lang="en-CA" sz="22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To what extent did the initiative </a:t>
            </a:r>
            <a:r>
              <a:rPr lang="en-CA" sz="2200" b="1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increase consortium-based collaboration between community and health services</a:t>
            </a:r>
            <a:r>
              <a:rPr lang="en-CA" sz="22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, and how responsive was it to each stakeholder's needs?</a:t>
            </a:r>
            <a:endParaRPr sz="22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540000" marR="0" lvl="0" indent="-3069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wentieth Century"/>
              <a:buAutoNum type="arabicPeriod"/>
            </a:pPr>
            <a:r>
              <a:rPr lang="en-CA" sz="22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To what extent were the initiative’s Community Ambassadors </a:t>
            </a:r>
            <a:r>
              <a:rPr lang="en-CA" sz="2200" b="1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effective and responsive to the needs of equity-deserving groups</a:t>
            </a:r>
            <a:r>
              <a:rPr lang="en-CA" sz="22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? </a:t>
            </a:r>
            <a:endParaRPr sz="22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540000" marR="0" lvl="0" indent="-3069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wentieth Century"/>
              <a:buAutoNum type="arabicPeriod"/>
            </a:pPr>
            <a:r>
              <a:rPr lang="en-CA" sz="22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To what extent was the initiative's model effective in </a:t>
            </a:r>
            <a:r>
              <a:rPr lang="en-CA" sz="2200" b="1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building institutional relationships between community services and health services</a:t>
            </a:r>
            <a:r>
              <a:rPr lang="en-CA" sz="22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 with—and within—City divisions? </a:t>
            </a:r>
            <a:endParaRPr sz="22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5334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9119C-A97B-4956-A7D4-C2710DAA8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00" y="-1080119"/>
            <a:ext cx="6980312" cy="1080119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CA" dirty="0"/>
              <a:t>Evaluation Objections &amp; Questions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subTitle" idx="4294967295"/>
          </p:nvPr>
        </p:nvSpPr>
        <p:spPr>
          <a:xfrm>
            <a:off x="214640" y="1774222"/>
            <a:ext cx="8872500" cy="43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en-CA" sz="2800" b="1" i="0" u="sng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Methodology</a:t>
            </a:r>
            <a:endParaRPr sz="2800" b="1" i="0" u="sng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2114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Char char="●"/>
            </a:pPr>
            <a:r>
              <a:rPr lang="en-CA" sz="24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Mixed methods approach (qualitative and quantitative)</a:t>
            </a:r>
            <a:endParaRPr sz="24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en-CA" sz="2800" b="1" i="0" u="sng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Data collection period</a:t>
            </a:r>
            <a:endParaRPr sz="2800" b="1" i="0" u="sng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2114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Char char="●"/>
            </a:pPr>
            <a:r>
              <a:rPr lang="en-CA" sz="24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VET Evaluation: July</a:t>
            </a:r>
            <a:r>
              <a:rPr lang="en-CA" sz="2400" dirty="0">
                <a:latin typeface="Tw Cen MT" panose="020B0602020104020603" pitchFamily="34" charset="77"/>
              </a:rPr>
              <a:t> </a:t>
            </a:r>
            <a:r>
              <a:rPr lang="en-CA" sz="2400" b="0" i="0" u="none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2021 - March 2022</a:t>
            </a:r>
            <a:endParaRPr sz="29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98" name="Google Shape;98;p10"/>
          <p:cNvSpPr txBox="1">
            <a:spLocks noGrp="1"/>
          </p:cNvSpPr>
          <p:nvPr>
            <p:ph type="body" idx="2"/>
          </p:nvPr>
        </p:nvSpPr>
        <p:spPr>
          <a:xfrm>
            <a:off x="154850" y="250046"/>
            <a:ext cx="9184024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 sz="3200" dirty="0">
                <a:latin typeface="Tw Cen MT" panose="020B0602020104020603" pitchFamily="34" charset="77"/>
                <a:sym typeface="Twentieth Century"/>
              </a:rPr>
              <a:t>Evaluation Methodology</a:t>
            </a:r>
            <a:endParaRPr sz="3200" dirty="0"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D931F-DC6F-452B-AE82-9B35F43BC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00" y="-1080119"/>
            <a:ext cx="6980312" cy="1080119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CA" dirty="0"/>
              <a:t>Evaluation Methodology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a47c53d40_1_8"/>
          <p:cNvSpPr txBox="1">
            <a:spLocks noGrp="1"/>
          </p:cNvSpPr>
          <p:nvPr>
            <p:ph type="subTitle" idx="4294967295"/>
          </p:nvPr>
        </p:nvSpPr>
        <p:spPr>
          <a:xfrm>
            <a:off x="228390" y="1645668"/>
            <a:ext cx="8872500" cy="43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en-CA" sz="2800" b="1" i="0" u="sng" strike="noStrike" cap="none" dirty="0">
                <a:solidFill>
                  <a:schemeClr val="dk1"/>
                </a:solidFill>
                <a:latin typeface="Tw Cen MT" panose="020B0602020104020603" pitchFamily="34" charset="77"/>
                <a:sym typeface="Twentieth Century"/>
              </a:rPr>
              <a:t>Data sources</a:t>
            </a:r>
            <a:endParaRPr sz="2800" b="1" i="0" u="sng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326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Twentieth Century"/>
              <a:buAutoNum type="arabicPeriod"/>
            </a:pP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Ambassador and agency representative surveys</a:t>
            </a:r>
            <a:endParaRPr sz="2000" b="0" i="0" u="none" strike="sng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326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Twentieth Century"/>
              <a:buAutoNum type="arabicPeriod"/>
            </a:pP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Residents-engaged survey </a:t>
            </a:r>
            <a:endParaRPr sz="1900" b="0" i="0" u="none" strike="sng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333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Twentieth Century"/>
              <a:buAutoNum type="arabicPeriod"/>
            </a:pP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VET reporting:</a:t>
            </a:r>
            <a:endParaRPr sz="23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914400" marR="0" lvl="1" indent="-3365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wentieth Century"/>
              <a:buChar char="●"/>
            </a:pPr>
            <a:r>
              <a:rPr lang="en-CA" sz="24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Ambassador status reports </a:t>
            </a:r>
            <a:endParaRPr sz="24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914400" marR="0" lvl="1" indent="-3365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wentieth Century"/>
              <a:buChar char="●"/>
            </a:pPr>
            <a:r>
              <a:rPr lang="en-CA" sz="24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Consortium coordinator status reports </a:t>
            </a:r>
            <a:endParaRPr sz="24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914400" marR="0" lvl="1" indent="-3365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wentieth Century"/>
              <a:buChar char="●"/>
            </a:pPr>
            <a:r>
              <a:rPr lang="en-CA" sz="24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Emerging issues and concerns by consortium summaries </a:t>
            </a:r>
            <a:endParaRPr sz="24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914400" marR="0" lvl="1" indent="-3365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wentieth Century"/>
              <a:buChar char="●"/>
            </a:pPr>
            <a:r>
              <a:rPr lang="en-CA" sz="24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Consortium status updates </a:t>
            </a:r>
            <a:endParaRPr sz="2400" b="0" i="0" u="none" strike="no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326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Twentieth Century"/>
              <a:buAutoNum type="arabicPeriod"/>
            </a:pPr>
            <a:r>
              <a:rPr lang="en-CA" sz="23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Focus groups and key informant interviews with Ambassadors, Coordinators, agency representatives, and SDFA staff</a:t>
            </a:r>
            <a:r>
              <a:rPr lang="en-CA" sz="2200" b="0" i="0" u="none" strike="noStrike" cap="none" dirty="0">
                <a:solidFill>
                  <a:schemeClr val="tx1"/>
                </a:solidFill>
                <a:latin typeface="Tw Cen MT" panose="020B0602020104020603" pitchFamily="34" charset="77"/>
                <a:sym typeface="Twentieth Century"/>
              </a:rPr>
              <a:t> </a:t>
            </a:r>
            <a:endParaRPr sz="3000" b="0" i="0" u="none" strike="sngStrike" cap="none" dirty="0">
              <a:solidFill>
                <a:schemeClr val="tx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105" name="Google Shape;105;g13a47c53d40_1_8"/>
          <p:cNvSpPr txBox="1">
            <a:spLocks noGrp="1"/>
          </p:cNvSpPr>
          <p:nvPr>
            <p:ph type="body" idx="2"/>
          </p:nvPr>
        </p:nvSpPr>
        <p:spPr>
          <a:xfrm>
            <a:off x="154850" y="233717"/>
            <a:ext cx="91839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 sz="3200" dirty="0">
                <a:latin typeface="Tw Cen MT" panose="020B0602020104020603" pitchFamily="34" charset="77"/>
                <a:sym typeface="Twentieth Century"/>
              </a:rPr>
              <a:t>Evaluation Methodology</a:t>
            </a:r>
            <a:endParaRPr sz="3200" dirty="0">
              <a:latin typeface="Tw Cen MT" panose="020B0602020104020603" pitchFamily="34" charset="77"/>
              <a:sym typeface="Twentieth Centu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037B5-DFD7-4794-8C83-EC7F2F33B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00" y="-1080119"/>
            <a:ext cx="6980312" cy="1080119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CA" dirty="0"/>
              <a:t>Evaluation Methodology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ctrTitle"/>
          </p:nvPr>
        </p:nvSpPr>
        <p:spPr>
          <a:xfrm>
            <a:off x="1081844" y="2673787"/>
            <a:ext cx="6980312" cy="108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4800" dirty="0">
                <a:latin typeface="Tw Cen MT" panose="020B0602020104020603" pitchFamily="34" charset="77"/>
                <a:sym typeface="Twentieth Century"/>
              </a:rPr>
              <a:t>Key Findings</a:t>
            </a:r>
            <a:endParaRPr dirty="0">
              <a:latin typeface="Tw Cen MT" panose="020B0602020104020603" pitchFamily="34" charset="77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Median">
  <a:themeElements>
    <a:clrScheme name="Custom 2">
      <a:dk1>
        <a:srgbClr val="000000"/>
      </a:dk1>
      <a:lt1>
        <a:srgbClr val="FFFFFF"/>
      </a:lt1>
      <a:dk2>
        <a:srgbClr val="13528D"/>
      </a:dk2>
      <a:lt2>
        <a:srgbClr val="EBDDC3"/>
      </a:lt2>
      <a:accent1>
        <a:srgbClr val="286591"/>
      </a:accent1>
      <a:accent2>
        <a:srgbClr val="62A03F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Median">
  <a:themeElements>
    <a:clrScheme name="Custom 2">
      <a:dk1>
        <a:srgbClr val="000000"/>
      </a:dk1>
      <a:lt1>
        <a:srgbClr val="FFFFFF"/>
      </a:lt1>
      <a:dk2>
        <a:srgbClr val="13528D"/>
      </a:dk2>
      <a:lt2>
        <a:srgbClr val="EBDDC3"/>
      </a:lt2>
      <a:accent1>
        <a:srgbClr val="286591"/>
      </a:accent1>
      <a:accent2>
        <a:srgbClr val="62A03F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5581</TotalTime>
  <Words>1317</Words>
  <Application>Microsoft Office PowerPoint</Application>
  <PresentationFormat>On-screen Show (4:3)</PresentationFormat>
  <Paragraphs>177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Courier New</vt:lpstr>
      <vt:lpstr>Times New Roman</vt:lpstr>
      <vt:lpstr>Noto Sans Symbols</vt:lpstr>
      <vt:lpstr>Roboto</vt:lpstr>
      <vt:lpstr>Twentieth Century</vt:lpstr>
      <vt:lpstr>Calibri</vt:lpstr>
      <vt:lpstr>Tw Cen MT</vt:lpstr>
      <vt:lpstr>4_Median</vt:lpstr>
      <vt:lpstr>14_Median</vt:lpstr>
      <vt:lpstr>1_Default Design</vt:lpstr>
      <vt:lpstr>Vaccine Engagement Teams (VETs) Evaluation</vt:lpstr>
      <vt:lpstr>Presentation Outline</vt:lpstr>
      <vt:lpstr>Background</vt:lpstr>
      <vt:lpstr>What Issue do the VETs Address?</vt:lpstr>
      <vt:lpstr>Evaluation Objectives &amp; Questions</vt:lpstr>
      <vt:lpstr>Evaluation Objections &amp; Questions</vt:lpstr>
      <vt:lpstr>Evaluation Methodology</vt:lpstr>
      <vt:lpstr>Evaluation Methodology</vt:lpstr>
      <vt:lpstr>Key Findings</vt:lpstr>
      <vt:lpstr>1. Increased Vaccine Confidence, Access &amp; Equity</vt:lpstr>
      <vt:lpstr>2. Effective Ambassador Outreach &amp; Engagement</vt:lpstr>
      <vt:lpstr>3. Effective Ambassador Training &amp; Support</vt:lpstr>
      <vt:lpstr>4. A Coordinated Response from the City of Toronto</vt:lpstr>
      <vt:lpstr>4. A Coordinated Response from the City of Toronto</vt:lpstr>
      <vt:lpstr>5. An Innovative &amp; Effective Model for Community &amp; Health Programming</vt:lpstr>
      <vt:lpstr>5. An Innovative &amp; Effective Model for Community &amp; Health Programming</vt:lpstr>
      <vt:lpstr>Key Learnings</vt:lpstr>
      <vt:lpstr>VET Evaluation Key Learnings</vt:lpstr>
      <vt:lpstr>VET Evaluation Key Learnings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 Engagement Teams Evaluation</dc:title>
  <dc:creator>Jason Newberry</dc:creator>
  <cp:lastModifiedBy>Kira Kastner</cp:lastModifiedBy>
  <cp:revision>35</cp:revision>
  <dcterms:created xsi:type="dcterms:W3CDTF">2005-02-02T05:37:09Z</dcterms:created>
  <dcterms:modified xsi:type="dcterms:W3CDTF">2022-08-24T15:05:22Z</dcterms:modified>
</cp:coreProperties>
</file>