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sldIdLst>
    <p:sldId id="863" r:id="rId5"/>
    <p:sldId id="259" r:id="rId6"/>
    <p:sldId id="841" r:id="rId7"/>
    <p:sldId id="582" r:id="rId8"/>
    <p:sldId id="864" r:id="rId9"/>
    <p:sldId id="859" r:id="rId10"/>
    <p:sldId id="860" r:id="rId11"/>
    <p:sldId id="564" r:id="rId12"/>
    <p:sldId id="556" r:id="rId13"/>
    <p:sldId id="853" r:id="rId14"/>
    <p:sldId id="584" r:id="rId15"/>
    <p:sldId id="830" r:id="rId16"/>
    <p:sldId id="824" r:id="rId17"/>
    <p:sldId id="831" r:id="rId18"/>
    <p:sldId id="832" r:id="rId19"/>
    <p:sldId id="548" r:id="rId20"/>
    <p:sldId id="851" r:id="rId21"/>
    <p:sldId id="852" r:id="rId22"/>
    <p:sldId id="542" r:id="rId23"/>
    <p:sldId id="834" r:id="rId24"/>
    <p:sldId id="862" r:id="rId25"/>
    <p:sldId id="861" r:id="rId26"/>
    <p:sldId id="838" r:id="rId27"/>
    <p:sldId id="839" r:id="rId28"/>
    <p:sldId id="86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ril Lim" initials="AL" lastIdx="16" clrIdx="0">
    <p:extLst>
      <p:ext uri="{19B8F6BF-5375-455C-9EA6-DF929625EA0E}">
        <p15:presenceInfo xmlns:p15="http://schemas.microsoft.com/office/powerpoint/2012/main" userId="S::alim2@toronto.ca::11c7f042-f2b3-462f-a263-d8906f997a44" providerId="AD"/>
      </p:ext>
    </p:extLst>
  </p:cmAuthor>
  <p:cmAuthor id="2" name="Emily Tsoa" initials="ET" lastIdx="2" clrIdx="1">
    <p:extLst>
      <p:ext uri="{19B8F6BF-5375-455C-9EA6-DF929625EA0E}">
        <p15:presenceInfo xmlns:p15="http://schemas.microsoft.com/office/powerpoint/2012/main" userId="S::etsoa@toronto.ca::b046ce57-be72-433d-8ff5-aa4e881572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55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92" autoAdjust="0"/>
  </p:normalViewPr>
  <p:slideViewPr>
    <p:cSldViewPr snapToGrid="0">
      <p:cViewPr varScale="1">
        <p:scale>
          <a:sx n="82" d="100"/>
          <a:sy n="82"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0D92C-F7D8-47F9-B066-29974DBCC291}" type="datetimeFigureOut">
              <a:rPr lang="en-CA" smtClean="0"/>
              <a:t>06/07/2023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A37DF5-F7D4-4DCE-9CE4-5C3D969CE63E}" type="slidenum">
              <a:rPr lang="en-CA" smtClean="0"/>
              <a:t>‹#›</a:t>
            </a:fld>
            <a:endParaRPr lang="en-CA"/>
          </a:p>
        </p:txBody>
      </p:sp>
    </p:spTree>
    <p:extLst>
      <p:ext uri="{BB962C8B-B14F-4D97-AF65-F5344CB8AC3E}">
        <p14:creationId xmlns:p14="http://schemas.microsoft.com/office/powerpoint/2010/main" val="209767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Zenia</a:t>
            </a:r>
          </a:p>
          <a:p>
            <a:pPr marL="457200" lvl="1" indent="0">
              <a:lnSpc>
                <a:spcPct val="120000"/>
              </a:lnSpc>
              <a:spcBef>
                <a:spcPts val="600"/>
              </a:spcBef>
              <a:spcAft>
                <a:spcPts val="600"/>
              </a:spcAft>
              <a:buNone/>
            </a:pPr>
            <a:r>
              <a:rPr lang="en-CA" sz="1400" b="1"/>
              <a:t>Purpose</a:t>
            </a:r>
          </a:p>
          <a:p>
            <a:pPr marL="457200" lvl="1" indent="0">
              <a:lnSpc>
                <a:spcPct val="120000"/>
              </a:lnSpc>
              <a:spcBef>
                <a:spcPts val="600"/>
              </a:spcBef>
              <a:spcAft>
                <a:spcPts val="600"/>
              </a:spcAft>
              <a:buNone/>
            </a:pPr>
            <a:r>
              <a:rPr lang="en-CA" sz="1200"/>
              <a:t>	To bring together knowledge and experiences of strategic partners to collaboratively problem solve 	key issues and challenges related to implementation of City's Community Benefits Framework</a:t>
            </a:r>
          </a:p>
          <a:p>
            <a:pPr marL="457200" lvl="1" indent="0">
              <a:lnSpc>
                <a:spcPct val="120000"/>
              </a:lnSpc>
              <a:spcBef>
                <a:spcPts val="600"/>
              </a:spcBef>
              <a:spcAft>
                <a:spcPts val="600"/>
              </a:spcAft>
              <a:buNone/>
            </a:pPr>
            <a:r>
              <a:rPr lang="en-CA" sz="1400" b="1"/>
              <a:t>Guiding Principles</a:t>
            </a:r>
          </a:p>
          <a:p>
            <a:pPr marL="457200" lvl="1" indent="0">
              <a:lnSpc>
                <a:spcPct val="120000"/>
              </a:lnSpc>
              <a:spcBef>
                <a:spcPts val="600"/>
              </a:spcBef>
              <a:spcAft>
                <a:spcPts val="600"/>
              </a:spcAft>
              <a:buNone/>
            </a:pPr>
            <a:r>
              <a:rPr lang="en-CA" sz="1200"/>
              <a:t>	Social and economic inclusion - City levers can be used to create community benefits opportunities 	that reach Indigenous, Black, and equity-deserving communities </a:t>
            </a:r>
          </a:p>
          <a:p>
            <a:pPr marL="457200" lvl="1" indent="0">
              <a:lnSpc>
                <a:spcPct val="120000"/>
              </a:lnSpc>
              <a:spcBef>
                <a:spcPts val="600"/>
              </a:spcBef>
              <a:spcAft>
                <a:spcPts val="600"/>
              </a:spcAft>
              <a:buNone/>
            </a:pPr>
            <a:r>
              <a:rPr lang="en-CA" sz="1200"/>
              <a:t>	Engagement with strategic partners is vital to sharing knowledge and experience</a:t>
            </a:r>
          </a:p>
          <a:p>
            <a:pPr marL="457200" lvl="1" indent="0">
              <a:lnSpc>
                <a:spcPct val="120000"/>
              </a:lnSpc>
              <a:spcBef>
                <a:spcPts val="600"/>
              </a:spcBef>
              <a:spcAft>
                <a:spcPts val="600"/>
              </a:spcAft>
              <a:buNone/>
            </a:pPr>
            <a:r>
              <a:rPr lang="en-CA" sz="1200"/>
              <a:t>	Systems approach to collaboration and joint problem solving is required with this diverse range of 	strategic partners</a:t>
            </a:r>
          </a:p>
          <a:p>
            <a:pPr marL="457200" lvl="1" indent="0">
              <a:lnSpc>
                <a:spcPct val="120000"/>
              </a:lnSpc>
              <a:spcBef>
                <a:spcPts val="600"/>
              </a:spcBef>
              <a:spcAft>
                <a:spcPts val="600"/>
              </a:spcAft>
              <a:buNone/>
            </a:pPr>
            <a:r>
              <a:rPr lang="en-CA" sz="1400" b="1"/>
              <a:t>Ad Hoc Working Groups</a:t>
            </a:r>
          </a:p>
          <a:p>
            <a:pPr marL="457200" lvl="1" indent="0">
              <a:lnSpc>
                <a:spcPct val="120000"/>
              </a:lnSpc>
              <a:spcBef>
                <a:spcPts val="600"/>
              </a:spcBef>
              <a:buNone/>
            </a:pPr>
            <a:r>
              <a:rPr lang="en-CA" sz="1200"/>
              <a:t>	1 representative at Community Benefits Advisory Group (larger group)</a:t>
            </a:r>
          </a:p>
          <a:p>
            <a:pPr marL="457200" lvl="1" indent="0">
              <a:lnSpc>
                <a:spcPct val="120000"/>
              </a:lnSpc>
              <a:spcBef>
                <a:spcPts val="600"/>
              </a:spcBef>
              <a:buNone/>
            </a:pPr>
            <a:r>
              <a:rPr lang="en-CA" sz="1200"/>
              <a:t>	Up to 2 representatives at each Ad Hoc Working Group</a:t>
            </a:r>
          </a:p>
          <a:p>
            <a:endParaRPr lang="en-CA"/>
          </a:p>
        </p:txBody>
      </p:sp>
      <p:sp>
        <p:nvSpPr>
          <p:cNvPr id="4" name="Slide Number Placeholder 3"/>
          <p:cNvSpPr>
            <a:spLocks noGrp="1"/>
          </p:cNvSpPr>
          <p:nvPr>
            <p:ph type="sldNum" sz="quarter" idx="5"/>
          </p:nvPr>
        </p:nvSpPr>
        <p:spPr/>
        <p:txBody>
          <a:bodyPr/>
          <a:lstStyle/>
          <a:p>
            <a:fld id="{20A37DF5-F7D4-4DCE-9CE4-5C3D969CE63E}" type="slidenum">
              <a:rPr lang="en-CA" smtClean="0"/>
              <a:t>8</a:t>
            </a:fld>
            <a:endParaRPr lang="en-CA"/>
          </a:p>
        </p:txBody>
      </p:sp>
    </p:spTree>
    <p:extLst>
      <p:ext uri="{BB962C8B-B14F-4D97-AF65-F5344CB8AC3E}">
        <p14:creationId xmlns:p14="http://schemas.microsoft.com/office/powerpoint/2010/main" val="3009639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a:spcAft>
                <a:spcPts val="800"/>
              </a:spcAft>
            </a:pP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1833CF9-B5D3-4E36-9627-E046E597B354}" type="slidenum">
              <a:rPr kumimoji="0" lang="en-CA" sz="1100" b="0" i="0" u="none" strike="noStrike" kern="1200" cap="none" spc="0" normalizeH="0" baseline="0" noProof="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CA" sz="11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7325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800"/>
              </a:spcAft>
              <a:buClrTx/>
              <a:buSzTx/>
              <a:buFontTx/>
              <a:buNone/>
              <a:tabLst/>
              <a:defRPr/>
            </a:pPr>
            <a:endParaRPr lang="en-GB" sz="120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1833CF9-B5D3-4E36-9627-E046E597B354}" type="slidenum">
              <a:rPr kumimoji="0" lang="en-CA" sz="1100" b="0" i="0" u="none" strike="noStrike" kern="1200" cap="none" spc="0" normalizeH="0" baseline="0" noProof="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CA" sz="11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17374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a:spcAft>
                <a:spcPts val="800"/>
              </a:spcAft>
            </a:pP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1833CF9-B5D3-4E36-9627-E046E597B354}" type="slidenum">
              <a:rPr kumimoji="0" lang="en-CA" sz="1100" b="0" i="0" u="none" strike="noStrike" kern="1200" cap="none" spc="0" normalizeH="0" baseline="0" noProof="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CA" sz="11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11764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a:spcAft>
                <a:spcPts val="800"/>
              </a:spcAft>
            </a:pP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1833CF9-B5D3-4E36-9627-E046E597B354}" type="slidenum">
              <a:rPr kumimoji="0" lang="en-CA" sz="1100" b="0" i="0" u="none" strike="noStrike" kern="1200" cap="none" spc="0" normalizeH="0" baseline="0" noProof="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en-CA" sz="11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61160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altLang="en-US"/>
              <a:t>RJ ~ 1min</a:t>
            </a:r>
          </a:p>
          <a:p>
            <a:pPr>
              <a:spcBef>
                <a:spcPct val="0"/>
              </a:spcBef>
            </a:pPr>
            <a:endParaRPr lang="en-CA" altLang="en-US"/>
          </a:p>
          <a:p>
            <a:pPr>
              <a:spcBef>
                <a:spcPct val="0"/>
              </a:spcBef>
            </a:pPr>
            <a:r>
              <a:rPr lang="en-CA" altLang="en-US"/>
              <a:t>Ad Hoc Working Group 2:  Community Benefits Hiring with Skilled Trade Unions has met once in 2023 and the next meeting of working group 2 is scheduled for June.  </a:t>
            </a:r>
          </a:p>
          <a:p>
            <a:pPr>
              <a:spcBef>
                <a:spcPct val="0"/>
              </a:spcBef>
            </a:pPr>
            <a:endParaRPr lang="en-CA" altLang="en-US"/>
          </a:p>
          <a:p>
            <a:pPr>
              <a:spcBef>
                <a:spcPct val="0"/>
              </a:spcBef>
            </a:pPr>
            <a:r>
              <a:rPr lang="en-CA" altLang="en-US"/>
              <a:t>Ad Hoc Working Group 2 members include strategic stakeholders that include labour unions and training centres, contractor and industry associations, community partners, City Divisions and Corporations, anchor institutions, employers and developers.</a:t>
            </a:r>
          </a:p>
          <a:p>
            <a:pPr>
              <a:spcBef>
                <a:spcPct val="0"/>
              </a:spcBef>
            </a:pPr>
            <a:endParaRPr lang="en-CA" altLang="en-US"/>
          </a:p>
          <a:p>
            <a:pPr>
              <a:spcBef>
                <a:spcPct val="0"/>
              </a:spcBef>
            </a:pPr>
            <a:r>
              <a:rPr lang="en-CA" altLang="en-US"/>
              <a:t>List of Members:</a:t>
            </a:r>
          </a:p>
          <a:p>
            <a:pPr fontAlgn="t">
              <a:spcBef>
                <a:spcPct val="0"/>
              </a:spcBef>
            </a:pPr>
            <a:r>
              <a:rPr lang="en-CA" altLang="en-US" b="1"/>
              <a:t>Humber College</a:t>
            </a:r>
            <a:endParaRPr lang="en-CA" altLang="en-US"/>
          </a:p>
          <a:p>
            <a:pPr fontAlgn="t">
              <a:spcBef>
                <a:spcPct val="0"/>
              </a:spcBef>
            </a:pPr>
            <a:r>
              <a:rPr lang="en-CA" altLang="en-US"/>
              <a:t>Anchor Institution</a:t>
            </a:r>
          </a:p>
          <a:p>
            <a:pPr fontAlgn="t">
              <a:spcBef>
                <a:spcPct val="0"/>
              </a:spcBef>
            </a:pPr>
            <a:r>
              <a:rPr lang="en-CA" altLang="en-US" b="1"/>
              <a:t>Toronto Community Housing Corporation (TCHC)</a:t>
            </a:r>
            <a:endParaRPr lang="en-CA" altLang="en-US"/>
          </a:p>
          <a:p>
            <a:pPr fontAlgn="t">
              <a:spcBef>
                <a:spcPct val="0"/>
              </a:spcBef>
            </a:pPr>
            <a:r>
              <a:rPr lang="en-CA" altLang="en-US"/>
              <a:t>City Division or Agency</a:t>
            </a:r>
          </a:p>
          <a:p>
            <a:pPr fontAlgn="t">
              <a:spcBef>
                <a:spcPct val="0"/>
              </a:spcBef>
            </a:pPr>
            <a:r>
              <a:rPr lang="en-CA" altLang="en-US" b="1"/>
              <a:t>Purchasing and Materials Management Division (PMMD)</a:t>
            </a:r>
            <a:endParaRPr lang="en-CA" altLang="en-US"/>
          </a:p>
          <a:p>
            <a:pPr fontAlgn="t">
              <a:spcBef>
                <a:spcPct val="0"/>
              </a:spcBef>
            </a:pPr>
            <a:r>
              <a:rPr lang="en-CA" altLang="en-US"/>
              <a:t>City Division or Agency</a:t>
            </a:r>
          </a:p>
          <a:p>
            <a:pPr fontAlgn="t">
              <a:spcBef>
                <a:spcPct val="0"/>
              </a:spcBef>
            </a:pPr>
            <a:r>
              <a:rPr lang="en-CA" altLang="en-US" b="1"/>
              <a:t>Social Development, Finance and Administration (SDFA)</a:t>
            </a:r>
            <a:endParaRPr lang="en-CA" altLang="en-US"/>
          </a:p>
          <a:p>
            <a:pPr fontAlgn="t">
              <a:spcBef>
                <a:spcPct val="0"/>
              </a:spcBef>
            </a:pPr>
            <a:r>
              <a:rPr lang="en-CA" altLang="en-US"/>
              <a:t>City Division or Agency</a:t>
            </a:r>
          </a:p>
          <a:p>
            <a:pPr fontAlgn="t">
              <a:spcBef>
                <a:spcPct val="0"/>
              </a:spcBef>
            </a:pPr>
            <a:r>
              <a:rPr lang="en-CA" altLang="en-US" b="1"/>
              <a:t>Toronto Employment and Social Services (TESS)</a:t>
            </a:r>
            <a:endParaRPr lang="en-CA" altLang="en-US"/>
          </a:p>
          <a:p>
            <a:pPr fontAlgn="t">
              <a:spcBef>
                <a:spcPct val="0"/>
              </a:spcBef>
            </a:pPr>
            <a:r>
              <a:rPr lang="en-CA" altLang="en-US"/>
              <a:t>City Division or Agency</a:t>
            </a:r>
          </a:p>
          <a:p>
            <a:pPr fontAlgn="t">
              <a:spcBef>
                <a:spcPct val="0"/>
              </a:spcBef>
            </a:pPr>
            <a:r>
              <a:rPr lang="en-CA" altLang="en-US" b="1"/>
              <a:t>Building Up</a:t>
            </a:r>
            <a:endParaRPr lang="en-CA" altLang="en-US"/>
          </a:p>
          <a:p>
            <a:pPr fontAlgn="t">
              <a:spcBef>
                <a:spcPct val="0"/>
              </a:spcBef>
            </a:pPr>
            <a:r>
              <a:rPr lang="en-CA" altLang="en-US"/>
              <a:t>Community Partner</a:t>
            </a:r>
          </a:p>
          <a:p>
            <a:pPr fontAlgn="t">
              <a:spcBef>
                <a:spcPct val="0"/>
              </a:spcBef>
            </a:pPr>
            <a:r>
              <a:rPr lang="en-CA" altLang="en-US" b="1"/>
              <a:t>Out of the Box Social Enterprise</a:t>
            </a:r>
            <a:endParaRPr lang="en-CA" altLang="en-US"/>
          </a:p>
          <a:p>
            <a:pPr fontAlgn="t">
              <a:spcBef>
                <a:spcPct val="0"/>
              </a:spcBef>
            </a:pPr>
            <a:r>
              <a:rPr lang="en-CA" altLang="en-US"/>
              <a:t>Community Partner</a:t>
            </a:r>
          </a:p>
          <a:p>
            <a:pPr fontAlgn="t">
              <a:spcBef>
                <a:spcPct val="0"/>
              </a:spcBef>
            </a:pPr>
            <a:r>
              <a:rPr lang="en-CA" altLang="en-US" b="1"/>
              <a:t>Toronto Community Benefits Network</a:t>
            </a:r>
            <a:endParaRPr lang="en-CA" altLang="en-US"/>
          </a:p>
          <a:p>
            <a:pPr fontAlgn="t">
              <a:spcBef>
                <a:spcPct val="0"/>
              </a:spcBef>
            </a:pPr>
            <a:r>
              <a:rPr lang="en-CA" altLang="en-US"/>
              <a:t>Community Partner</a:t>
            </a:r>
          </a:p>
          <a:p>
            <a:pPr fontAlgn="t">
              <a:spcBef>
                <a:spcPct val="0"/>
              </a:spcBef>
            </a:pPr>
            <a:r>
              <a:rPr lang="en-CA" altLang="en-US" b="1"/>
              <a:t>Daniels</a:t>
            </a:r>
            <a:endParaRPr lang="en-CA" altLang="en-US"/>
          </a:p>
          <a:p>
            <a:pPr fontAlgn="t">
              <a:spcBef>
                <a:spcPct val="0"/>
              </a:spcBef>
            </a:pPr>
            <a:r>
              <a:rPr lang="en-CA" altLang="en-US"/>
              <a:t>Developer</a:t>
            </a:r>
          </a:p>
          <a:p>
            <a:pPr fontAlgn="t">
              <a:spcBef>
                <a:spcPct val="0"/>
              </a:spcBef>
            </a:pPr>
            <a:r>
              <a:rPr lang="en-CA" altLang="en-US" b="1"/>
              <a:t>Ontario Sewer and Waterman Contractors Association</a:t>
            </a:r>
            <a:endParaRPr lang="en-CA" altLang="en-US"/>
          </a:p>
          <a:p>
            <a:pPr fontAlgn="t">
              <a:spcBef>
                <a:spcPct val="0"/>
              </a:spcBef>
            </a:pPr>
            <a:r>
              <a:rPr lang="en-CA" altLang="en-US"/>
              <a:t>Contractors Association</a:t>
            </a:r>
          </a:p>
          <a:p>
            <a:pPr fontAlgn="t">
              <a:spcBef>
                <a:spcPct val="0"/>
              </a:spcBef>
            </a:pPr>
            <a:r>
              <a:rPr lang="en-CA" altLang="en-US" b="1"/>
              <a:t>General Contractors’ Association of Toronto</a:t>
            </a:r>
            <a:endParaRPr lang="en-CA" altLang="en-US"/>
          </a:p>
          <a:p>
            <a:pPr fontAlgn="t">
              <a:spcBef>
                <a:spcPct val="0"/>
              </a:spcBef>
            </a:pPr>
            <a:r>
              <a:rPr lang="en-CA" altLang="en-US"/>
              <a:t>Contractors Association</a:t>
            </a:r>
          </a:p>
          <a:p>
            <a:pPr fontAlgn="t">
              <a:spcBef>
                <a:spcPct val="0"/>
              </a:spcBef>
            </a:pPr>
            <a:r>
              <a:rPr lang="en-CA" altLang="en-US" b="1"/>
              <a:t>Afro Canada Contractors Association</a:t>
            </a:r>
            <a:endParaRPr lang="en-CA" altLang="en-US"/>
          </a:p>
          <a:p>
            <a:pPr fontAlgn="t">
              <a:spcBef>
                <a:spcPct val="0"/>
              </a:spcBef>
            </a:pPr>
            <a:r>
              <a:rPr lang="en-CA" altLang="en-US"/>
              <a:t>Contractors Association</a:t>
            </a:r>
          </a:p>
          <a:p>
            <a:pPr fontAlgn="t">
              <a:spcBef>
                <a:spcPct val="0"/>
              </a:spcBef>
            </a:pPr>
            <a:r>
              <a:rPr lang="en-CA" altLang="en-US" b="1"/>
              <a:t>Ontario Construction Secretariat</a:t>
            </a:r>
            <a:endParaRPr lang="en-CA" altLang="en-US"/>
          </a:p>
          <a:p>
            <a:pPr fontAlgn="t">
              <a:spcBef>
                <a:spcPct val="0"/>
              </a:spcBef>
            </a:pPr>
            <a:r>
              <a:rPr lang="en-CA" altLang="en-US"/>
              <a:t>Joint Labour-Management Organization</a:t>
            </a:r>
          </a:p>
          <a:p>
            <a:pPr fontAlgn="t">
              <a:spcBef>
                <a:spcPct val="0"/>
              </a:spcBef>
            </a:pPr>
            <a:r>
              <a:rPr lang="en-CA" altLang="en-US" b="1"/>
              <a:t>Provincial Building and Construction Trades Council of Ontario</a:t>
            </a:r>
            <a:endParaRPr lang="en-CA" altLang="en-US"/>
          </a:p>
          <a:p>
            <a:pPr fontAlgn="t">
              <a:spcBef>
                <a:spcPct val="0"/>
              </a:spcBef>
            </a:pPr>
            <a:r>
              <a:rPr lang="en-CA" altLang="en-US"/>
              <a:t>Trades Council</a:t>
            </a:r>
          </a:p>
          <a:p>
            <a:pPr fontAlgn="t">
              <a:spcBef>
                <a:spcPct val="0"/>
              </a:spcBef>
            </a:pPr>
            <a:r>
              <a:rPr lang="en-CA" altLang="en-US" b="1"/>
              <a:t>LiUNA Local 506 Training Centre</a:t>
            </a:r>
            <a:endParaRPr lang="en-CA" altLang="en-US"/>
          </a:p>
          <a:p>
            <a:pPr fontAlgn="t">
              <a:spcBef>
                <a:spcPct val="0"/>
              </a:spcBef>
            </a:pPr>
            <a:r>
              <a:rPr lang="en-CA" altLang="en-US"/>
              <a:t>Labour Union</a:t>
            </a:r>
          </a:p>
          <a:p>
            <a:pPr fontAlgn="t">
              <a:spcBef>
                <a:spcPct val="0"/>
              </a:spcBef>
            </a:pPr>
            <a:r>
              <a:rPr lang="en-CA" altLang="en-US" b="1"/>
              <a:t>IUPAT DC 46</a:t>
            </a:r>
            <a:endParaRPr lang="en-CA" altLang="en-US"/>
          </a:p>
          <a:p>
            <a:pPr fontAlgn="t">
              <a:spcBef>
                <a:spcPct val="0"/>
              </a:spcBef>
            </a:pPr>
            <a:r>
              <a:rPr lang="en-CA" altLang="en-US"/>
              <a:t>Labour Union</a:t>
            </a:r>
          </a:p>
          <a:p>
            <a:pPr fontAlgn="t">
              <a:spcBef>
                <a:spcPct val="0"/>
              </a:spcBef>
            </a:pPr>
            <a:r>
              <a:rPr lang="en-CA" altLang="en-US" b="1"/>
              <a:t>LiUNA Local 183</a:t>
            </a:r>
            <a:endParaRPr lang="en-CA" altLang="en-US"/>
          </a:p>
          <a:p>
            <a:pPr fontAlgn="t">
              <a:spcBef>
                <a:spcPct val="0"/>
              </a:spcBef>
            </a:pPr>
            <a:r>
              <a:rPr lang="en-CA" altLang="en-US"/>
              <a:t>Labour Union</a:t>
            </a:r>
          </a:p>
          <a:p>
            <a:pPr fontAlgn="t">
              <a:spcBef>
                <a:spcPct val="0"/>
              </a:spcBef>
            </a:pPr>
            <a:r>
              <a:rPr lang="en-CA" altLang="en-US" b="1"/>
              <a:t>Carpenters’ District Council of Ontario</a:t>
            </a:r>
            <a:endParaRPr lang="en-CA" altLang="en-US"/>
          </a:p>
          <a:p>
            <a:pPr fontAlgn="t">
              <a:spcBef>
                <a:spcPct val="0"/>
              </a:spcBef>
            </a:pPr>
            <a:r>
              <a:rPr lang="en-CA" altLang="en-US"/>
              <a:t>Labour Union</a:t>
            </a:r>
          </a:p>
          <a:p>
            <a:pPr fontAlgn="t">
              <a:spcBef>
                <a:spcPct val="0"/>
              </a:spcBef>
            </a:pPr>
            <a:r>
              <a:rPr lang="en-CA" altLang="en-US" b="1"/>
              <a:t>Context Developments</a:t>
            </a:r>
            <a:endParaRPr lang="en-CA" altLang="en-US"/>
          </a:p>
          <a:p>
            <a:pPr fontAlgn="t">
              <a:spcBef>
                <a:spcPct val="0"/>
              </a:spcBef>
            </a:pPr>
            <a:r>
              <a:rPr lang="en-CA" altLang="en-US"/>
              <a:t>Developer</a:t>
            </a:r>
          </a:p>
          <a:p>
            <a:pPr fontAlgn="t">
              <a:spcBef>
                <a:spcPct val="0"/>
              </a:spcBef>
            </a:pPr>
            <a:r>
              <a:rPr lang="en-CA" altLang="en-US" b="1"/>
              <a:t>Tridel</a:t>
            </a:r>
            <a:endParaRPr lang="en-CA" altLang="en-US"/>
          </a:p>
          <a:p>
            <a:pPr fontAlgn="t">
              <a:spcBef>
                <a:spcPct val="0"/>
              </a:spcBef>
            </a:pPr>
            <a:r>
              <a:rPr lang="en-CA" altLang="en-US"/>
              <a:t>Developer</a:t>
            </a:r>
          </a:p>
          <a:p>
            <a:pPr fontAlgn="t">
              <a:spcBef>
                <a:spcPct val="0"/>
              </a:spcBef>
            </a:pPr>
            <a:r>
              <a:rPr lang="en-US" altLang="en-US" b="1"/>
              <a:t>Jay Dee Canada, ULC </a:t>
            </a:r>
            <a:endParaRPr lang="en-CA" altLang="en-US"/>
          </a:p>
          <a:p>
            <a:pPr fontAlgn="t">
              <a:spcBef>
                <a:spcPct val="0"/>
              </a:spcBef>
            </a:pPr>
            <a:r>
              <a:rPr lang="en-CA" altLang="en-US"/>
              <a:t>Employer</a:t>
            </a:r>
          </a:p>
          <a:p>
            <a:pPr>
              <a:spcBef>
                <a:spcPct val="0"/>
              </a:spcBef>
            </a:pPr>
            <a:endParaRPr lang="en-CA" altLang="en-US"/>
          </a:p>
          <a:p>
            <a:pPr>
              <a:spcBef>
                <a:spcPct val="0"/>
              </a:spcBef>
            </a:pPr>
            <a:endParaRPr lang="en-CA"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A00D665-301D-449E-97B1-0850B274C42E}" type="slidenum">
              <a:rPr lang="en-CA" altLang="en-US"/>
              <a:pPr fontAlgn="base">
                <a:spcBef>
                  <a:spcPct val="0"/>
                </a:spcBef>
                <a:spcAft>
                  <a:spcPct val="0"/>
                </a:spcAft>
              </a:pPr>
              <a:t>16</a:t>
            </a:fld>
            <a:endParaRPr lang="en-CA" altLang="en-US"/>
          </a:p>
        </p:txBody>
      </p:sp>
    </p:spTree>
    <p:extLst>
      <p:ext uri="{BB962C8B-B14F-4D97-AF65-F5344CB8AC3E}">
        <p14:creationId xmlns:p14="http://schemas.microsoft.com/office/powerpoint/2010/main" val="3721851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a:t>Update of the CB Ad</a:t>
            </a:r>
            <a:r>
              <a:rPr lang="en-CA" baseline="0"/>
              <a:t> Hoc Working Group – a.k.a WG#3</a:t>
            </a:r>
            <a:endParaRPr lang="en-CA"/>
          </a:p>
        </p:txBody>
      </p:sp>
      <p:sp>
        <p:nvSpPr>
          <p:cNvPr id="4" name="Slide Number Placeholder 3"/>
          <p:cNvSpPr>
            <a:spLocks noGrp="1"/>
          </p:cNvSpPr>
          <p:nvPr>
            <p:ph type="sldNum" sz="quarter" idx="10"/>
          </p:nvPr>
        </p:nvSpPr>
        <p:spPr/>
        <p:txBody>
          <a:bodyPr/>
          <a:lstStyle/>
          <a:p>
            <a:fld id="{3513EE4E-49A3-4558-94F6-A1368E9D54C5}" type="slidenum">
              <a:rPr lang="en-CA" smtClean="0"/>
              <a:t>19</a:t>
            </a:fld>
            <a:endParaRPr lang="en-CA"/>
          </a:p>
        </p:txBody>
      </p:sp>
    </p:spTree>
    <p:extLst>
      <p:ext uri="{BB962C8B-B14F-4D97-AF65-F5344CB8AC3E}">
        <p14:creationId xmlns:p14="http://schemas.microsoft.com/office/powerpoint/2010/main" val="234754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0A37DF5-F7D4-4DCE-9CE4-5C3D969CE63E}" type="slidenum">
              <a:rPr lang="en-CA" smtClean="0"/>
              <a:t>23</a:t>
            </a:fld>
            <a:endParaRPr lang="en-CA"/>
          </a:p>
        </p:txBody>
      </p:sp>
    </p:spTree>
    <p:extLst>
      <p:ext uri="{BB962C8B-B14F-4D97-AF65-F5344CB8AC3E}">
        <p14:creationId xmlns:p14="http://schemas.microsoft.com/office/powerpoint/2010/main" val="1620811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solidFill>
            <a:srgbClr val="205590"/>
          </a:solidFill>
        </p:spPr>
        <p:txBody>
          <a:bodyPr anchor="b"/>
          <a:lstStyle>
            <a:lvl1pPr algn="ctr">
              <a:defRPr sz="6000" b="1">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831850" y="6356349"/>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65A3995-EA89-A748-B436-FD1953E8BE74}" type="slidenum">
              <a:rPr lang="en-US" smtClean="0"/>
              <a:t>‹#›</a:t>
            </a:fld>
            <a:endParaRPr lang="en-US"/>
          </a:p>
        </p:txBody>
      </p:sp>
    </p:spTree>
    <p:extLst>
      <p:ext uri="{BB962C8B-B14F-4D97-AF65-F5344CB8AC3E}">
        <p14:creationId xmlns:p14="http://schemas.microsoft.com/office/powerpoint/2010/main" val="90019248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0061-93C1-F54B-B074-94F44342D203}"/>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AB24FF29-262E-5E4D-8927-520467DDDBF1}"/>
              </a:ext>
            </a:extLst>
          </p:cNvPr>
          <p:cNvSpPr>
            <a:spLocks noGrp="1"/>
          </p:cNvSpPr>
          <p:nvPr>
            <p:ph type="ftr" sz="quarter" idx="10"/>
          </p:nvPr>
        </p:nvSpPr>
        <p:spPr>
          <a:xfrm>
            <a:off x="4165600" y="6113461"/>
            <a:ext cx="3860800" cy="365125"/>
          </a:xfrm>
          <a:prstGeom prst="rect">
            <a:avLst/>
          </a:prstGeom>
        </p:spPr>
        <p:txBody>
          <a:bodyPr/>
          <a:lstStyle/>
          <a:p>
            <a:r>
              <a:rPr lang="en-CA">
                <a:solidFill>
                  <a:prstClr val="black">
                    <a:tint val="75000"/>
                  </a:prstClr>
                </a:solidFill>
              </a:rPr>
              <a:t>CONFIDENTIAL DRAFT – NOT FOR CIRCULATION</a:t>
            </a:r>
          </a:p>
        </p:txBody>
      </p:sp>
      <p:sp>
        <p:nvSpPr>
          <p:cNvPr id="4" name="Slide Number Placeholder 3">
            <a:extLst>
              <a:ext uri="{FF2B5EF4-FFF2-40B4-BE49-F238E27FC236}">
                <a16:creationId xmlns:a16="http://schemas.microsoft.com/office/drawing/2014/main" id="{587ABEA6-E628-F748-9252-61F8C572A93F}"/>
              </a:ext>
            </a:extLst>
          </p:cNvPr>
          <p:cNvSpPr>
            <a:spLocks noGrp="1"/>
          </p:cNvSpPr>
          <p:nvPr>
            <p:ph type="sldNum" sz="quarter" idx="11"/>
          </p:nvPr>
        </p:nvSpPr>
        <p:spPr/>
        <p:txBody>
          <a:bodyPr/>
          <a:lstStyle/>
          <a:p>
            <a:fld id="{4B6C3A69-7687-440E-AD28-F5E6C93300B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4923893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solidFill>
            <a:srgbClr val="205590"/>
          </a:solidFill>
        </p:spPr>
        <p:txBody>
          <a:bodyPr anchor="b"/>
          <a:lstStyle>
            <a:lvl1pPr algn="ctr">
              <a:defRPr sz="60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72D6694-9F55-824D-89AF-2F39C4C1F811}" type="datetimeFigureOut">
              <a:rPr lang="en-US" smtClean="0"/>
              <a:t>6/7/2023</a:t>
            </a:fld>
            <a:endParaRPr lang="en-US"/>
          </a:p>
        </p:txBody>
      </p:sp>
      <p:sp>
        <p:nvSpPr>
          <p:cNvPr id="6" name="Slide Number Placeholder 5"/>
          <p:cNvSpPr>
            <a:spLocks noGrp="1"/>
          </p:cNvSpPr>
          <p:nvPr>
            <p:ph type="sldNum" sz="quarter" idx="12"/>
          </p:nvPr>
        </p:nvSpPr>
        <p:spPr/>
        <p:txBody>
          <a:bodyPr/>
          <a:lstStyle/>
          <a:p>
            <a:fld id="{765A3995-EA89-A748-B436-FD1953E8BE74}" type="slidenum">
              <a:rPr lang="en-US" smtClean="0"/>
              <a:t>‹#›</a:t>
            </a:fld>
            <a:endParaRPr lang="en-US"/>
          </a:p>
        </p:txBody>
      </p:sp>
    </p:spTree>
    <p:extLst>
      <p:ext uri="{BB962C8B-B14F-4D97-AF65-F5344CB8AC3E}">
        <p14:creationId xmlns:p14="http://schemas.microsoft.com/office/powerpoint/2010/main" val="7795707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3200400" cy="1619999"/>
          </a:xfrm>
          <a:solidFill>
            <a:srgbClr val="205590"/>
          </a:solidFill>
        </p:spPr>
        <p:txBody>
          <a:bodyPr>
            <a:normAutofit/>
          </a:bodyPr>
          <a:lstStyle>
            <a:lvl1pPr>
              <a:defRPr sz="2800">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65A3995-EA89-A748-B436-FD1953E8BE74}" type="slidenum">
              <a:rPr lang="en-US" smtClean="0"/>
              <a:t>‹#›</a:t>
            </a:fld>
            <a:endParaRPr lang="en-US"/>
          </a:p>
        </p:txBody>
      </p:sp>
      <p:sp>
        <p:nvSpPr>
          <p:cNvPr id="8" name="TextBox 7"/>
          <p:cNvSpPr txBox="1"/>
          <p:nvPr userDrawn="1"/>
        </p:nvSpPr>
        <p:spPr>
          <a:xfrm>
            <a:off x="4214191" y="0"/>
            <a:ext cx="7139609" cy="1620000"/>
          </a:xfrm>
          <a:prstGeom prst="rect">
            <a:avLst/>
          </a:prstGeom>
          <a:solidFill>
            <a:schemeClr val="tx1">
              <a:lumMod val="65000"/>
              <a:lumOff val="35000"/>
            </a:schemeClr>
          </a:solidFill>
        </p:spPr>
        <p:txBody>
          <a:bodyPr wrap="square" rtlCol="0">
            <a:spAutoFit/>
          </a:bodyPr>
          <a:lstStyle/>
          <a:p>
            <a:endParaRPr lang="en-CA"/>
          </a:p>
        </p:txBody>
      </p:sp>
      <p:sp>
        <p:nvSpPr>
          <p:cNvPr id="9" name="Rounded Rectangle 8"/>
          <p:cNvSpPr/>
          <p:nvPr userDrawn="1"/>
        </p:nvSpPr>
        <p:spPr>
          <a:xfrm>
            <a:off x="4750905" y="429000"/>
            <a:ext cx="6045048"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Text Placeholder 10"/>
          <p:cNvSpPr>
            <a:spLocks noGrp="1"/>
          </p:cNvSpPr>
          <p:nvPr>
            <p:ph type="body" sz="quarter" idx="13"/>
          </p:nvPr>
        </p:nvSpPr>
        <p:spPr>
          <a:xfrm>
            <a:off x="4860235" y="427581"/>
            <a:ext cx="5804451" cy="763419"/>
          </a:xfrm>
        </p:spPr>
        <p:txBody>
          <a:bodyPr anchor="ctr">
            <a:normAutofit/>
          </a:bodyPr>
          <a:lstStyle>
            <a:lvl1pPr marL="0" indent="0" algn="ctr">
              <a:buNone/>
              <a:defRPr sz="1800" b="0"/>
            </a:lvl1pPr>
          </a:lstStyle>
          <a:p>
            <a:pPr lvl="0"/>
            <a:r>
              <a:rPr lang="en-US"/>
              <a:t>Click to edit Master text styles</a:t>
            </a:r>
          </a:p>
        </p:txBody>
      </p:sp>
    </p:spTree>
    <p:extLst>
      <p:ext uri="{BB962C8B-B14F-4D97-AF65-F5344CB8AC3E}">
        <p14:creationId xmlns:p14="http://schemas.microsoft.com/office/powerpoint/2010/main" val="44789851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0"/>
            <a:ext cx="3932237" cy="2057400"/>
          </a:xfrm>
          <a:solidFill>
            <a:srgbClr val="205590"/>
          </a:solidFill>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5183188" y="268357"/>
            <a:ext cx="6172200" cy="55926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65A3995-EA89-A748-B436-FD1953E8BE74}"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65A3995-EA89-A748-B436-FD1953E8BE74}"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65A3995-EA89-A748-B436-FD1953E8BE74}" type="slidenum">
              <a:rPr lang="en-US" smtClean="0"/>
              <a:t>‹#›</a:t>
            </a:fld>
            <a:endParaRPr lang="en-US"/>
          </a:p>
        </p:txBody>
      </p:sp>
    </p:spTree>
    <p:extLst>
      <p:ext uri="{BB962C8B-B14F-4D97-AF65-F5344CB8AC3E}">
        <p14:creationId xmlns:p14="http://schemas.microsoft.com/office/powerpoint/2010/main" val="51278547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65A3995-EA89-A748-B436-FD1953E8BE74}" type="slidenum">
              <a:rPr lang="en-US" smtClean="0"/>
              <a:t>‹#›</a:t>
            </a:fld>
            <a:endParaRPr lang="en-US"/>
          </a:p>
        </p:txBody>
      </p:sp>
    </p:spTree>
    <p:extLst>
      <p:ext uri="{BB962C8B-B14F-4D97-AF65-F5344CB8AC3E}">
        <p14:creationId xmlns:p14="http://schemas.microsoft.com/office/powerpoint/2010/main" val="53356930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65A3995-EA89-A748-B436-FD1953E8BE74}" type="slidenum">
              <a:rPr lang="en-US" smtClean="0"/>
              <a:t>‹#›</a:t>
            </a:fld>
            <a:endParaRPr lang="en-US"/>
          </a:p>
        </p:txBody>
      </p:sp>
    </p:spTree>
    <p:extLst>
      <p:ext uri="{BB962C8B-B14F-4D97-AF65-F5344CB8AC3E}">
        <p14:creationId xmlns:p14="http://schemas.microsoft.com/office/powerpoint/2010/main" val="180362500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65A3995-EA89-A748-B436-FD1953E8BE74}" type="slidenum">
              <a:rPr lang="en-US" smtClean="0"/>
              <a:t>‹#›</a:t>
            </a:fld>
            <a:endParaRPr lang="en-US"/>
          </a:p>
        </p:txBody>
      </p:sp>
    </p:spTree>
    <p:extLst>
      <p:ext uri="{BB962C8B-B14F-4D97-AF65-F5344CB8AC3E}">
        <p14:creationId xmlns:p14="http://schemas.microsoft.com/office/powerpoint/2010/main" val="179379843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B72D6694-9F55-824D-89AF-2F39C4C1F811}" type="datetimeFigureOut">
              <a:rPr lang="en-US" smtClean="0"/>
              <a:pPr/>
              <a:t>6/7/2023</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765A3995-EA89-A748-B436-FD1953E8BE74}" type="slidenum">
              <a:rPr lang="en-US" smtClean="0"/>
              <a:pPr/>
              <a:t>‹#›</a:t>
            </a:fld>
            <a:endParaRPr lang="en-US"/>
          </a:p>
        </p:txBody>
      </p:sp>
      <p:pic>
        <p:nvPicPr>
          <p:cNvPr id="7" name="Picture 6" descr="City of Toronto logo"/>
          <p:cNvPicPr>
            <a:picLocks noChangeAspect="1"/>
          </p:cNvPicPr>
          <p:nvPr userDrawn="1"/>
        </p:nvPicPr>
        <p:blipFill rotWithShape="1">
          <a:blip r:embed="rId12" cstate="print">
            <a:extLst>
              <a:ext uri="{28A0092B-C50C-407E-A947-70E740481C1C}">
                <a14:useLocalDpi xmlns:a14="http://schemas.microsoft.com/office/drawing/2010/main" val="0"/>
              </a:ext>
            </a:extLst>
          </a:blip>
          <a:srcRect l="10298" t="11921" r="10482" b="26988"/>
          <a:stretch/>
        </p:blipFill>
        <p:spPr>
          <a:xfrm>
            <a:off x="5512647" y="6308979"/>
            <a:ext cx="1166705" cy="382679"/>
          </a:xfrm>
          <a:prstGeom prst="rect">
            <a:avLst/>
          </a:prstGeom>
        </p:spPr>
      </p:pic>
    </p:spTree>
    <p:extLst>
      <p:ext uri="{BB962C8B-B14F-4D97-AF65-F5344CB8AC3E}">
        <p14:creationId xmlns:p14="http://schemas.microsoft.com/office/powerpoint/2010/main" val="748413833"/>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61" r:id="rId4"/>
    <p:sldLayoutId id="2147483660" r:id="rId5"/>
    <p:sldLayoutId id="2147483652" r:id="rId6"/>
    <p:sldLayoutId id="2147483653" r:id="rId7"/>
    <p:sldLayoutId id="2147483656" r:id="rId8"/>
    <p:sldLayoutId id="2147483657" r:id="rId9"/>
    <p:sldLayoutId id="2147483662"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toronto.ca/wp-content/uploads/2022/09/90b3-AODA-CB-Advisory-Group-25Feb21-Final.pdf"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0038713-0A42-E439-6DD2-12C145D038D2}"/>
              </a:ext>
            </a:extLst>
          </p:cNvPr>
          <p:cNvSpPr>
            <a:spLocks noGrp="1"/>
          </p:cNvSpPr>
          <p:nvPr>
            <p:ph type="title"/>
          </p:nvPr>
        </p:nvSpPr>
        <p:spPr>
          <a:xfrm>
            <a:off x="838200" y="1238428"/>
            <a:ext cx="10515600" cy="1741078"/>
          </a:xfrm>
          <a:solidFill>
            <a:srgbClr val="205590"/>
          </a:solidFill>
        </p:spPr>
        <p:txBody>
          <a:bodyPr>
            <a:noAutofit/>
          </a:bodyPr>
          <a:lstStyle/>
          <a:p>
            <a:pPr algn="ctr">
              <a:lnSpc>
                <a:spcPct val="100000"/>
              </a:lnSpc>
              <a:spcBef>
                <a:spcPts val="600"/>
              </a:spcBef>
              <a:spcAft>
                <a:spcPts val="600"/>
              </a:spcAft>
            </a:pPr>
            <a:r>
              <a:rPr lang="en-US" sz="5000" dirty="0">
                <a:solidFill>
                  <a:schemeClr val="bg1"/>
                </a:solidFill>
                <a:latin typeface="Arial" panose="020B0604020202020204" pitchFamily="34" charset="0"/>
                <a:cs typeface="Arial" panose="020B0604020202020204" pitchFamily="34" charset="0"/>
              </a:rPr>
              <a:t>Community Benefits </a:t>
            </a:r>
            <a:br>
              <a:rPr lang="en-US" sz="5000" dirty="0">
                <a:solidFill>
                  <a:schemeClr val="bg1"/>
                </a:solidFill>
                <a:latin typeface="Arial" panose="020B0604020202020204" pitchFamily="34" charset="0"/>
                <a:cs typeface="Arial" panose="020B0604020202020204" pitchFamily="34" charset="0"/>
              </a:rPr>
            </a:br>
            <a:r>
              <a:rPr lang="en-US" sz="5000" dirty="0">
                <a:solidFill>
                  <a:schemeClr val="bg1"/>
                </a:solidFill>
                <a:latin typeface="Arial" panose="020B0604020202020204" pitchFamily="34" charset="0"/>
                <a:cs typeface="Arial" panose="020B0604020202020204" pitchFamily="34" charset="0"/>
              </a:rPr>
              <a:t>Advisory Group </a:t>
            </a:r>
          </a:p>
        </p:txBody>
      </p:sp>
      <p:sp>
        <p:nvSpPr>
          <p:cNvPr id="3" name="Content Placeholder 2">
            <a:extLst>
              <a:ext uri="{FF2B5EF4-FFF2-40B4-BE49-F238E27FC236}">
                <a16:creationId xmlns:a16="http://schemas.microsoft.com/office/drawing/2014/main" id="{2CA4ED14-2BDC-BDD1-95A9-CE631ADB6DF0}"/>
              </a:ext>
            </a:extLst>
          </p:cNvPr>
          <p:cNvSpPr>
            <a:spLocks noGrp="1"/>
          </p:cNvSpPr>
          <p:nvPr>
            <p:ph idx="1"/>
          </p:nvPr>
        </p:nvSpPr>
        <p:spPr/>
        <p:txBody>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lgn="ctr">
              <a:buNone/>
            </a:pPr>
            <a:r>
              <a:rPr lang="en-US" sz="2800" dirty="0">
                <a:latin typeface="Arial" panose="020B0604020202020204" pitchFamily="34" charset="0"/>
                <a:cs typeface="Arial" panose="020B0604020202020204" pitchFamily="34" charset="0"/>
              </a:rPr>
              <a:t>March 10</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2023</a:t>
            </a:r>
            <a:endParaRPr lang="en-US" sz="2800" baseline="30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AD98203-1975-E7D2-24EB-B1E1B95D46B9}"/>
              </a:ext>
            </a:extLst>
          </p:cNvPr>
          <p:cNvSpPr>
            <a:spLocks noGrp="1"/>
          </p:cNvSpPr>
          <p:nvPr>
            <p:ph type="sldNum" sz="quarter" idx="12"/>
          </p:nvPr>
        </p:nvSpPr>
        <p:spPr/>
        <p:txBody>
          <a:bodyPr/>
          <a:lstStyle/>
          <a:p>
            <a:fld id="{765A3995-EA89-A748-B436-FD1953E8BE74}" type="slidenum">
              <a:rPr lang="en-US" smtClean="0"/>
              <a:t>1</a:t>
            </a:fld>
            <a:endParaRPr lang="en-US"/>
          </a:p>
        </p:txBody>
      </p:sp>
    </p:spTree>
    <p:extLst>
      <p:ext uri="{BB962C8B-B14F-4D97-AF65-F5344CB8AC3E}">
        <p14:creationId xmlns:p14="http://schemas.microsoft.com/office/powerpoint/2010/main" val="2740664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79D8-2D44-50CE-653D-A1D26617AE4D}"/>
              </a:ext>
            </a:extLst>
          </p:cNvPr>
          <p:cNvSpPr>
            <a:spLocks noGrp="1"/>
          </p:cNvSpPr>
          <p:nvPr>
            <p:ph type="title"/>
          </p:nvPr>
        </p:nvSpPr>
        <p:spPr>
          <a:xfrm>
            <a:off x="838200" y="930203"/>
            <a:ext cx="10515600" cy="1325563"/>
          </a:xfrm>
        </p:spPr>
        <p:txBody>
          <a:bodyPr>
            <a:normAutofit/>
          </a:bodyPr>
          <a:lstStyle/>
          <a:p>
            <a:r>
              <a:rPr lang="en-CA" sz="5000" dirty="0">
                <a:solidFill>
                  <a:srgbClr val="205590"/>
                </a:solidFill>
                <a:latin typeface="Arial" panose="020B0604020202020204" pitchFamily="34" charset="0"/>
                <a:cs typeface="Arial" panose="020B0604020202020204" pitchFamily="34" charset="0"/>
              </a:rPr>
              <a:t>Questions</a:t>
            </a:r>
            <a:endParaRPr lang="en-CA" sz="5000" dirty="0"/>
          </a:p>
        </p:txBody>
      </p:sp>
      <p:sp>
        <p:nvSpPr>
          <p:cNvPr id="3" name="Slide Number Placeholder 2">
            <a:extLst>
              <a:ext uri="{FF2B5EF4-FFF2-40B4-BE49-F238E27FC236}">
                <a16:creationId xmlns:a16="http://schemas.microsoft.com/office/drawing/2014/main" id="{18E85FD6-0D35-C386-E5C1-8DA51634E0A2}"/>
              </a:ext>
            </a:extLst>
          </p:cNvPr>
          <p:cNvSpPr>
            <a:spLocks noGrp="1"/>
          </p:cNvSpPr>
          <p:nvPr>
            <p:ph type="sldNum" sz="quarter" idx="11"/>
          </p:nvPr>
        </p:nvSpPr>
        <p:spPr/>
        <p:txBody>
          <a:bodyPr/>
          <a:lstStyle/>
          <a:p>
            <a:fld id="{4B6C3A69-7687-440E-AD28-F5E6C93300B9}" type="slidenum">
              <a:rPr lang="en-CA" smtClean="0">
                <a:solidFill>
                  <a:prstClr val="black">
                    <a:tint val="75000"/>
                  </a:prstClr>
                </a:solidFill>
              </a:rPr>
              <a:pPr/>
              <a:t>10</a:t>
            </a:fld>
            <a:endParaRPr lang="en-CA">
              <a:solidFill>
                <a:prstClr val="black">
                  <a:tint val="75000"/>
                </a:prstClr>
              </a:solidFill>
            </a:endParaRPr>
          </a:p>
        </p:txBody>
      </p:sp>
    </p:spTree>
    <p:extLst>
      <p:ext uri="{BB962C8B-B14F-4D97-AF65-F5344CB8AC3E}">
        <p14:creationId xmlns:p14="http://schemas.microsoft.com/office/powerpoint/2010/main" val="2402254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FAF2-2339-4CAF-B9E8-4B95D91FCD91}"/>
              </a:ext>
            </a:extLst>
          </p:cNvPr>
          <p:cNvSpPr>
            <a:spLocks noGrp="1"/>
          </p:cNvSpPr>
          <p:nvPr>
            <p:ph type="title"/>
          </p:nvPr>
        </p:nvSpPr>
        <p:spPr>
          <a:xfrm>
            <a:off x="573534" y="403286"/>
            <a:ext cx="10688128" cy="1915034"/>
          </a:xfrm>
        </p:spPr>
        <p:txBody>
          <a:bodyPr>
            <a:normAutofit fontScale="90000"/>
          </a:bodyPr>
          <a:lstStyle/>
          <a:p>
            <a:br>
              <a:rPr lang="en-CA" b="1" i="0" u="none" strike="noStrike" dirty="0">
                <a:solidFill>
                  <a:srgbClr val="205590"/>
                </a:solidFill>
                <a:effectLst/>
                <a:latin typeface="Arial"/>
                <a:cs typeface="Arial"/>
              </a:rPr>
            </a:br>
            <a:br>
              <a:rPr lang="en-CA" b="1" i="0" u="none" strike="noStrike" dirty="0">
                <a:solidFill>
                  <a:srgbClr val="205590"/>
                </a:solidFill>
                <a:effectLst/>
                <a:latin typeface="Arial"/>
                <a:cs typeface="Arial"/>
              </a:rPr>
            </a:br>
            <a:r>
              <a:rPr lang="en-CA" sz="5000" b="1" i="0" u="none" strike="noStrike" dirty="0">
                <a:solidFill>
                  <a:srgbClr val="205590"/>
                </a:solidFill>
                <a:effectLst/>
                <a:latin typeface="Arial"/>
                <a:cs typeface="Arial"/>
              </a:rPr>
              <a:t>Ad Hoc Working Group 1: Community </a:t>
            </a:r>
            <a:r>
              <a:rPr lang="en-CA" sz="5000" dirty="0">
                <a:solidFill>
                  <a:srgbClr val="205590"/>
                </a:solidFill>
                <a:latin typeface="Arial"/>
                <a:cs typeface="Arial"/>
              </a:rPr>
              <a:t>Benefits</a:t>
            </a:r>
            <a:r>
              <a:rPr lang="en-CA" sz="5000" b="1" i="0" u="none" strike="noStrike" dirty="0">
                <a:solidFill>
                  <a:srgbClr val="205590"/>
                </a:solidFill>
                <a:effectLst/>
                <a:latin typeface="Arial"/>
                <a:cs typeface="Arial"/>
              </a:rPr>
              <a:t> </a:t>
            </a:r>
            <a:r>
              <a:rPr lang="en-CA" sz="5000" dirty="0">
                <a:solidFill>
                  <a:srgbClr val="205590"/>
                </a:solidFill>
                <a:latin typeface="Arial"/>
                <a:cs typeface="Arial"/>
              </a:rPr>
              <a:t>Hiring</a:t>
            </a:r>
            <a:r>
              <a:rPr lang="en-CA" sz="5000" b="1" i="0" u="none" strike="noStrike" dirty="0">
                <a:solidFill>
                  <a:srgbClr val="205590"/>
                </a:solidFill>
                <a:effectLst/>
                <a:latin typeface="Arial"/>
                <a:cs typeface="Arial"/>
              </a:rPr>
              <a:t>,</a:t>
            </a:r>
            <a:r>
              <a:rPr lang="en-CA" sz="5000" dirty="0">
                <a:solidFill>
                  <a:srgbClr val="205590"/>
                </a:solidFill>
                <a:latin typeface="Arial"/>
                <a:cs typeface="Arial"/>
              </a:rPr>
              <a:t> Recruitment</a:t>
            </a:r>
            <a:r>
              <a:rPr lang="en-CA" sz="5000" b="1" i="0" u="none" strike="noStrike" dirty="0">
                <a:solidFill>
                  <a:srgbClr val="205590"/>
                </a:solidFill>
                <a:effectLst/>
                <a:latin typeface="Arial"/>
                <a:cs typeface="Arial"/>
              </a:rPr>
              <a:t> and </a:t>
            </a:r>
            <a:r>
              <a:rPr lang="en-CA" sz="5000" dirty="0">
                <a:solidFill>
                  <a:srgbClr val="205590"/>
                </a:solidFill>
                <a:latin typeface="Arial"/>
                <a:cs typeface="Arial"/>
              </a:rPr>
              <a:t>Retention</a:t>
            </a:r>
            <a:r>
              <a:rPr lang="en-CA" sz="5000" b="0" i="0" dirty="0">
                <a:solidFill>
                  <a:srgbClr val="205590"/>
                </a:solidFill>
                <a:effectLst/>
                <a:latin typeface="Arial"/>
                <a:cs typeface="Arial"/>
              </a:rPr>
              <a:t>​</a:t>
            </a:r>
            <a:endParaRPr lang="en-CA" sz="5000" dirty="0">
              <a:solidFill>
                <a:srgbClr val="205590"/>
              </a:solidFill>
              <a:latin typeface="Arial"/>
              <a:cs typeface="Arial"/>
            </a:endParaRPr>
          </a:p>
        </p:txBody>
      </p:sp>
      <p:sp>
        <p:nvSpPr>
          <p:cNvPr id="3" name="Slide Number Placeholder 2">
            <a:extLst>
              <a:ext uri="{FF2B5EF4-FFF2-40B4-BE49-F238E27FC236}">
                <a16:creationId xmlns:a16="http://schemas.microsoft.com/office/drawing/2014/main" id="{4C5D5DE6-F063-9BFF-64EB-BB2B10CC62BE}"/>
              </a:ext>
            </a:extLst>
          </p:cNvPr>
          <p:cNvSpPr>
            <a:spLocks noGrp="1"/>
          </p:cNvSpPr>
          <p:nvPr>
            <p:ph type="sldNum" sz="quarter" idx="11"/>
          </p:nvPr>
        </p:nvSpPr>
        <p:spPr/>
        <p:txBody>
          <a:bodyPr/>
          <a:lstStyle/>
          <a:p>
            <a:fld id="{4B6C3A69-7687-440E-AD28-F5E6C93300B9}" type="slidenum">
              <a:rPr lang="en-CA" smtClean="0">
                <a:solidFill>
                  <a:prstClr val="black">
                    <a:tint val="75000"/>
                  </a:prstClr>
                </a:solidFill>
              </a:rPr>
              <a:pPr/>
              <a:t>11</a:t>
            </a:fld>
            <a:endParaRPr lang="en-US"/>
          </a:p>
        </p:txBody>
      </p:sp>
    </p:spTree>
    <p:extLst>
      <p:ext uri="{BB962C8B-B14F-4D97-AF65-F5344CB8AC3E}">
        <p14:creationId xmlns:p14="http://schemas.microsoft.com/office/powerpoint/2010/main" val="1280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2230" y="15413"/>
            <a:ext cx="10515600" cy="1325563"/>
          </a:xfrm>
        </p:spPr>
        <p:txBody>
          <a:bodyPr>
            <a:normAutofit/>
          </a:bodyPr>
          <a:lstStyle/>
          <a:p>
            <a:r>
              <a:rPr lang="en-CA" dirty="0">
                <a:solidFill>
                  <a:srgbClr val="205590"/>
                </a:solidFill>
                <a:latin typeface="Arial"/>
                <a:cs typeface="Arial"/>
              </a:rPr>
              <a:t>Working Group 1 Deliverables </a:t>
            </a:r>
            <a:endParaRPr lang="en-CA"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549453" y="1253265"/>
            <a:ext cx="10515600" cy="5240001"/>
          </a:xfrm>
        </p:spPr>
        <p:txBody>
          <a:bodyPr vert="horz" lIns="91440" tIns="45720" rIns="91440" bIns="45720" rtlCol="0" anchor="t">
            <a:noAutofit/>
          </a:bodyPr>
          <a:lstStyle/>
          <a:p>
            <a:pPr marL="0" indent="0">
              <a:spcBef>
                <a:spcPts val="0"/>
              </a:spcBef>
              <a:spcAft>
                <a:spcPts val="600"/>
              </a:spcAft>
              <a:buNone/>
            </a:pPr>
            <a:r>
              <a:rPr lang="en-CA" sz="2500" b="1" spc="0" baseline="0" dirty="0">
                <a:effectLst/>
                <a:latin typeface="Arial"/>
                <a:ea typeface="Calibri" panose="020F0502020204030204" pitchFamily="34" charset="0"/>
                <a:cs typeface="Arial"/>
              </a:rPr>
              <a:t>Working Group 1 </a:t>
            </a:r>
            <a:r>
              <a:rPr lang="en-CA" sz="2500" b="1" dirty="0">
                <a:latin typeface="Arial"/>
                <a:ea typeface="Calibri" panose="020F0502020204030204" pitchFamily="34" charset="0"/>
                <a:cs typeface="Arial"/>
              </a:rPr>
              <a:t>Deliverables</a:t>
            </a:r>
            <a:endParaRPr lang="en-US" dirty="0">
              <a:latin typeface="Calibri"/>
              <a:ea typeface="Calibri" panose="020F0502020204030204" pitchFamily="34" charset="0"/>
              <a:cs typeface="Calibri" panose="020F0502020204030204"/>
            </a:endParaRPr>
          </a:p>
          <a:p>
            <a:pPr marL="571500" lvl="1" indent="0">
              <a:spcBef>
                <a:spcPts val="600"/>
              </a:spcBef>
              <a:spcAft>
                <a:spcPts val="600"/>
              </a:spcAft>
              <a:buNone/>
            </a:pPr>
            <a:r>
              <a:rPr lang="en-CA" sz="2500" dirty="0">
                <a:latin typeface="Arial"/>
                <a:ea typeface="Calibri" panose="020F0502020204030204" pitchFamily="34" charset="0"/>
                <a:cs typeface="Arial"/>
              </a:rPr>
              <a:t>Deliverable 1: Hiring Pathways</a:t>
            </a:r>
            <a:endParaRPr lang="en-US" sz="2500" dirty="0">
              <a:latin typeface="Calibri"/>
              <a:ea typeface="Calibri" panose="020F0502020204030204" pitchFamily="34" charset="0"/>
              <a:cs typeface="Calibri"/>
            </a:endParaRPr>
          </a:p>
          <a:p>
            <a:pPr marL="571500" lvl="1" indent="0">
              <a:spcBef>
                <a:spcPts val="600"/>
              </a:spcBef>
              <a:spcAft>
                <a:spcPts val="600"/>
              </a:spcAft>
              <a:buNone/>
            </a:pPr>
            <a:r>
              <a:rPr lang="en-CA" sz="2500" dirty="0">
                <a:latin typeface="Arial"/>
                <a:ea typeface="Calibri" panose="020F0502020204030204" pitchFamily="34" charset="0"/>
                <a:cs typeface="Arial"/>
              </a:rPr>
              <a:t>Deliverable</a:t>
            </a:r>
            <a:r>
              <a:rPr lang="en-CA" sz="2500" spc="0" baseline="0" dirty="0">
                <a:effectLst/>
                <a:latin typeface="Arial"/>
                <a:ea typeface="Calibri" panose="020F0502020204030204" pitchFamily="34" charset="0"/>
                <a:cs typeface="Arial"/>
              </a:rPr>
              <a:t> 2: Hiring Forecast &amp; Employer Engagement</a:t>
            </a:r>
            <a:r>
              <a:rPr lang="en-CA" sz="2500" dirty="0">
                <a:latin typeface="Arial"/>
                <a:ea typeface="Calibri" panose="020F0502020204030204" pitchFamily="34" charset="0"/>
                <a:cs typeface="Arial"/>
              </a:rPr>
              <a:t> </a:t>
            </a:r>
            <a:endParaRPr lang="en-US" sz="2500" dirty="0">
              <a:latin typeface="Calibri"/>
              <a:ea typeface="Calibri" panose="020F0502020204030204" pitchFamily="34" charset="0"/>
              <a:cs typeface="Calibri"/>
            </a:endParaRPr>
          </a:p>
          <a:p>
            <a:pPr marL="571500" lvl="1" indent="0">
              <a:spcBef>
                <a:spcPts val="600"/>
              </a:spcBef>
              <a:spcAft>
                <a:spcPts val="600"/>
              </a:spcAft>
              <a:buNone/>
            </a:pPr>
            <a:r>
              <a:rPr lang="en-CA" sz="2500" dirty="0">
                <a:latin typeface="Arial"/>
                <a:ea typeface="Calibri" panose="020F0502020204030204" pitchFamily="34" charset="0"/>
                <a:cs typeface="Arial"/>
              </a:rPr>
              <a:t>Deliverable 3: Partnership Models</a:t>
            </a:r>
            <a:endParaRPr lang="en-US" sz="2500" dirty="0">
              <a:latin typeface="Calibri"/>
              <a:ea typeface="Calibri" panose="020F0502020204030204" pitchFamily="34" charset="0"/>
              <a:cs typeface="Calibri"/>
            </a:endParaRPr>
          </a:p>
          <a:p>
            <a:pPr lvl="2" indent="-342900">
              <a:spcBef>
                <a:spcPts val="0"/>
              </a:spcBef>
              <a:buFont typeface="Arial" panose="020B0604020202020204" pitchFamily="34" charset="0"/>
              <a:buChar char="•"/>
            </a:pPr>
            <a:endParaRPr lang="en-CA" sz="2500" dirty="0">
              <a:latin typeface="Arial"/>
              <a:ea typeface="Calibri" panose="020F0502020204030204" pitchFamily="34" charset="0"/>
              <a:cs typeface="Arial" panose="020B0604020202020204" pitchFamily="34" charset="0"/>
            </a:endParaRPr>
          </a:p>
          <a:p>
            <a:pPr marL="0" indent="0">
              <a:spcBef>
                <a:spcPts val="600"/>
              </a:spcBef>
              <a:spcAft>
                <a:spcPts val="600"/>
              </a:spcAft>
              <a:buNone/>
            </a:pPr>
            <a:r>
              <a:rPr lang="en-CA" sz="2500" b="1" dirty="0">
                <a:latin typeface="Arial"/>
                <a:cs typeface="Arial"/>
              </a:rPr>
              <a:t>Q4 2022 Validation and Feasibility Consultations </a:t>
            </a:r>
          </a:p>
          <a:p>
            <a:pPr marL="457200" lvl="1" indent="0">
              <a:spcBef>
                <a:spcPts val="600"/>
              </a:spcBef>
              <a:spcAft>
                <a:spcPts val="600"/>
              </a:spcAft>
              <a:buNone/>
            </a:pPr>
            <a:r>
              <a:rPr lang="en-CA" sz="2500" spc="0" baseline="0" dirty="0">
                <a:effectLst/>
                <a:latin typeface="Arial"/>
                <a:ea typeface="Calibri" panose="020F0502020204030204" pitchFamily="34" charset="0"/>
                <a:cs typeface="Arial"/>
              </a:rPr>
              <a:t>Group meetings: City Leads Table, Working Group 1, Service Providers Network</a:t>
            </a:r>
            <a:endParaRPr lang="en-CA" dirty="0">
              <a:cs typeface="Calibri" panose="020F0502020204030204"/>
            </a:endParaRPr>
          </a:p>
          <a:p>
            <a:pPr marL="457200" lvl="1" indent="0">
              <a:spcBef>
                <a:spcPts val="600"/>
              </a:spcBef>
              <a:spcAft>
                <a:spcPts val="600"/>
              </a:spcAft>
              <a:buNone/>
            </a:pPr>
            <a:r>
              <a:rPr lang="en-CA" sz="2500" spc="0" baseline="0" dirty="0">
                <a:effectLst/>
                <a:latin typeface="Arial"/>
                <a:ea typeface="Calibri" panose="020F0502020204030204" pitchFamily="34" charset="0"/>
                <a:cs typeface="Arial"/>
              </a:rPr>
              <a:t>Small groups and one on one meetings: </a:t>
            </a:r>
            <a:r>
              <a:rPr lang="en-CA" sz="2500" dirty="0">
                <a:latin typeface="Arial"/>
                <a:ea typeface="Calibri" panose="020F0502020204030204" pitchFamily="34" charset="0"/>
                <a:cs typeface="Arial"/>
              </a:rPr>
              <a:t>CB ecosystem members and stakeholders (e.g., developers, contractors, ESPs, community organizations and members, City divisional leads and project leads/managers, etc.) </a:t>
            </a:r>
            <a:endParaRPr lang="en-CA" sz="2500" dirty="0">
              <a:latin typeface="Arial"/>
              <a:ea typeface="Calibri" panose="020F050202020403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76EFE29-C4DA-AC6B-39E8-B251E770DEBF}"/>
              </a:ext>
            </a:extLst>
          </p:cNvPr>
          <p:cNvSpPr>
            <a:spLocks noGrp="1"/>
          </p:cNvSpPr>
          <p:nvPr>
            <p:ph type="sldNum" sz="quarter" idx="12"/>
          </p:nvPr>
        </p:nvSpPr>
        <p:spPr/>
        <p:txBody>
          <a:bodyPr/>
          <a:lstStyle/>
          <a:p>
            <a:fld id="{765A3995-EA89-A748-B436-FD1953E8BE74}" type="slidenum">
              <a:rPr lang="en-US" smtClean="0"/>
              <a:t>12</a:t>
            </a:fld>
            <a:endParaRPr lang="en-US"/>
          </a:p>
        </p:txBody>
      </p:sp>
    </p:spTree>
    <p:extLst>
      <p:ext uri="{BB962C8B-B14F-4D97-AF65-F5344CB8AC3E}">
        <p14:creationId xmlns:p14="http://schemas.microsoft.com/office/powerpoint/2010/main" val="221942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3875" y="193675"/>
            <a:ext cx="10515600" cy="1325563"/>
          </a:xfrm>
        </p:spPr>
        <p:txBody>
          <a:bodyPr>
            <a:normAutofit/>
          </a:bodyPr>
          <a:lstStyle/>
          <a:p>
            <a:r>
              <a:rPr lang="en-CA" dirty="0">
                <a:solidFill>
                  <a:srgbClr val="205590"/>
                </a:solidFill>
                <a:latin typeface="Arial"/>
                <a:cs typeface="Arial"/>
              </a:rPr>
              <a:t>Deliverable 1: </a:t>
            </a:r>
            <a:r>
              <a:rPr lang="en-GB" b="1" dirty="0">
                <a:solidFill>
                  <a:srgbClr val="205590"/>
                </a:solidFill>
                <a:latin typeface="Arial"/>
                <a:cs typeface="Arial"/>
              </a:rPr>
              <a:t>Hiring Pathways</a:t>
            </a:r>
            <a:endParaRPr lang="en-CA" dirty="0">
              <a:solidFill>
                <a:srgbClr val="205590"/>
              </a:solidFill>
              <a:latin typeface="Arial"/>
              <a:cs typeface="Arial"/>
            </a:endParaRPr>
          </a:p>
        </p:txBody>
      </p:sp>
      <p:sp>
        <p:nvSpPr>
          <p:cNvPr id="5" name="Content Placeholder 4"/>
          <p:cNvSpPr>
            <a:spLocks noGrp="1"/>
          </p:cNvSpPr>
          <p:nvPr>
            <p:ph idx="1"/>
          </p:nvPr>
        </p:nvSpPr>
        <p:spPr>
          <a:xfrm>
            <a:off x="523875" y="1282932"/>
            <a:ext cx="10515600" cy="4837112"/>
          </a:xfrm>
        </p:spPr>
        <p:txBody>
          <a:bodyPr vert="horz" lIns="91440" tIns="45720" rIns="91440" bIns="45720" rtlCol="0" anchor="t">
            <a:noAutofit/>
          </a:bodyPr>
          <a:lstStyle/>
          <a:p>
            <a:pPr marL="0" indent="0">
              <a:spcBef>
                <a:spcPts val="600"/>
              </a:spcBef>
              <a:spcAft>
                <a:spcPts val="600"/>
              </a:spcAft>
              <a:buNone/>
            </a:pPr>
            <a:r>
              <a:rPr lang="en-GB" sz="2200" b="1" dirty="0">
                <a:latin typeface="Arial"/>
                <a:cs typeface="Arial"/>
              </a:rPr>
              <a:t>Key Activities</a:t>
            </a:r>
            <a:endParaRPr lang="en-US" sz="2200" dirty="0"/>
          </a:p>
          <a:p>
            <a:pPr lvl="1">
              <a:spcBef>
                <a:spcPts val="600"/>
              </a:spcBef>
              <a:spcAft>
                <a:spcPts val="600"/>
              </a:spcAft>
            </a:pPr>
            <a:r>
              <a:rPr lang="en-GB" sz="2200" dirty="0">
                <a:latin typeface="Arial"/>
                <a:cs typeface="Arial"/>
              </a:rPr>
              <a:t>Develop current state journey maps on employment in construction and customized recruitment</a:t>
            </a:r>
          </a:p>
          <a:p>
            <a:pPr lvl="1">
              <a:spcBef>
                <a:spcPts val="600"/>
              </a:spcBef>
              <a:spcAft>
                <a:spcPts val="600"/>
              </a:spcAft>
            </a:pPr>
            <a:r>
              <a:rPr lang="en-GB" sz="2200" dirty="0">
                <a:latin typeface="Arial"/>
                <a:cs typeface="Arial"/>
              </a:rPr>
              <a:t>Identify barriers faced and the training and supports required to overcome pain points throughout journey</a:t>
            </a:r>
          </a:p>
          <a:p>
            <a:pPr lvl="1">
              <a:spcBef>
                <a:spcPts val="600"/>
              </a:spcBef>
              <a:spcAft>
                <a:spcPts val="600"/>
              </a:spcAft>
            </a:pPr>
            <a:r>
              <a:rPr lang="en-GB" sz="2200" dirty="0">
                <a:latin typeface="Arial"/>
                <a:cs typeface="Arial"/>
              </a:rPr>
              <a:t>Develop desired future state path for jobseekers</a:t>
            </a:r>
          </a:p>
          <a:p>
            <a:pPr lvl="1">
              <a:spcBef>
                <a:spcPts val="600"/>
              </a:spcBef>
              <a:spcAft>
                <a:spcPts val="600"/>
              </a:spcAft>
            </a:pPr>
            <a:r>
              <a:rPr lang="en-GB" sz="2200" dirty="0">
                <a:latin typeface="Arial"/>
                <a:cs typeface="Arial"/>
              </a:rPr>
              <a:t>Identify critical steps to enable job readiness and roles and responsibilities of partners</a:t>
            </a:r>
          </a:p>
          <a:p>
            <a:pPr lvl="1">
              <a:spcBef>
                <a:spcPts val="600"/>
              </a:spcBef>
              <a:spcAft>
                <a:spcPts val="600"/>
              </a:spcAft>
            </a:pPr>
            <a:r>
              <a:rPr lang="en-GB" sz="2200" dirty="0">
                <a:latin typeface="Arial"/>
                <a:cs typeface="Arial"/>
              </a:rPr>
              <a:t>Launch and test minimum viable product (MVP) of desired path</a:t>
            </a:r>
          </a:p>
          <a:p>
            <a:pPr marL="0" indent="0">
              <a:spcBef>
                <a:spcPts val="600"/>
              </a:spcBef>
              <a:spcAft>
                <a:spcPts val="600"/>
              </a:spcAft>
              <a:buNone/>
            </a:pPr>
            <a:r>
              <a:rPr lang="en-GB" sz="2200" b="1" dirty="0">
                <a:latin typeface="Arial"/>
                <a:cs typeface="Arial"/>
              </a:rPr>
              <a:t>March 2023 update: Deliverable 1 complete</a:t>
            </a:r>
          </a:p>
          <a:p>
            <a:pPr marL="457200" lvl="1" indent="0">
              <a:spcBef>
                <a:spcPts val="600"/>
              </a:spcBef>
              <a:spcAft>
                <a:spcPts val="600"/>
              </a:spcAft>
              <a:buNone/>
            </a:pPr>
            <a:r>
              <a:rPr lang="en-GB" sz="2200" dirty="0">
                <a:latin typeface="Arial"/>
                <a:cs typeface="Arial"/>
              </a:rPr>
              <a:t>Tools developed: Journey maps, process flows, and reports on hiring pathways and community benefits ecosystem </a:t>
            </a:r>
            <a:endParaRPr lang="en-GB" sz="22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F86C04D2-B1EE-607C-E1C5-B269ECA1FE94}"/>
              </a:ext>
            </a:extLst>
          </p:cNvPr>
          <p:cNvSpPr>
            <a:spLocks noGrp="1"/>
          </p:cNvSpPr>
          <p:nvPr>
            <p:ph type="sldNum" sz="quarter" idx="12"/>
          </p:nvPr>
        </p:nvSpPr>
        <p:spPr/>
        <p:txBody>
          <a:bodyPr/>
          <a:lstStyle/>
          <a:p>
            <a:fld id="{765A3995-EA89-A748-B436-FD1953E8BE74}" type="slidenum">
              <a:rPr lang="en-US" smtClean="0"/>
              <a:t>13</a:t>
            </a:fld>
            <a:endParaRPr lang="en-US"/>
          </a:p>
        </p:txBody>
      </p:sp>
    </p:spTree>
    <p:extLst>
      <p:ext uri="{BB962C8B-B14F-4D97-AF65-F5344CB8AC3E}">
        <p14:creationId xmlns:p14="http://schemas.microsoft.com/office/powerpoint/2010/main" val="2950227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9074" y="193426"/>
            <a:ext cx="10515600" cy="1325563"/>
          </a:xfrm>
        </p:spPr>
        <p:txBody>
          <a:bodyPr>
            <a:noAutofit/>
          </a:bodyPr>
          <a:lstStyle/>
          <a:p>
            <a:r>
              <a:rPr lang="en-GB" b="1" dirty="0">
                <a:solidFill>
                  <a:srgbClr val="205590"/>
                </a:solidFill>
                <a:latin typeface="Arial"/>
                <a:cs typeface="Arial"/>
              </a:rPr>
              <a:t>Deliverable 2: Hiring Forecast &amp; Employer Engagement</a:t>
            </a:r>
            <a:r>
              <a:rPr lang="en-GB" dirty="0">
                <a:solidFill>
                  <a:srgbClr val="205590"/>
                </a:solidFill>
                <a:latin typeface="Arial"/>
                <a:cs typeface="Arial"/>
              </a:rPr>
              <a:t> </a:t>
            </a:r>
            <a:endParaRPr lang="en-GB" b="1" dirty="0">
              <a:solidFill>
                <a:srgbClr val="20559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79074" y="1518989"/>
            <a:ext cx="11280022" cy="5002531"/>
          </a:xfrm>
        </p:spPr>
        <p:txBody>
          <a:bodyPr vert="horz" lIns="91440" tIns="45720" rIns="91440" bIns="45720" rtlCol="0" anchor="t">
            <a:noAutofit/>
          </a:bodyPr>
          <a:lstStyle/>
          <a:p>
            <a:pPr marL="0" indent="0">
              <a:lnSpc>
                <a:spcPct val="120000"/>
              </a:lnSpc>
              <a:spcBef>
                <a:spcPts val="600"/>
              </a:spcBef>
              <a:spcAft>
                <a:spcPts val="600"/>
              </a:spcAft>
              <a:buNone/>
            </a:pPr>
            <a:r>
              <a:rPr lang="en-GB" sz="1800" b="1" dirty="0">
                <a:latin typeface="Arial"/>
                <a:cs typeface="Arial"/>
              </a:rPr>
              <a:t>Key Activities:</a:t>
            </a:r>
            <a:endParaRPr lang="en-US" sz="1800" dirty="0">
              <a:latin typeface="Arial"/>
              <a:cs typeface="Arial"/>
            </a:endParaRPr>
          </a:p>
          <a:p>
            <a:pPr lvl="1">
              <a:lnSpc>
                <a:spcPct val="120000"/>
              </a:lnSpc>
              <a:spcBef>
                <a:spcPts val="600"/>
              </a:spcBef>
              <a:spcAft>
                <a:spcPts val="600"/>
              </a:spcAft>
            </a:pPr>
            <a:r>
              <a:rPr lang="en-GB" sz="1800" dirty="0">
                <a:latin typeface="Arial"/>
                <a:cs typeface="Arial"/>
              </a:rPr>
              <a:t>Develop approach to forecast hiring needs for existing contracts and agreements</a:t>
            </a:r>
          </a:p>
          <a:p>
            <a:pPr lvl="1">
              <a:lnSpc>
                <a:spcPct val="120000"/>
              </a:lnSpc>
              <a:spcBef>
                <a:spcPts val="600"/>
              </a:spcBef>
              <a:spcAft>
                <a:spcPts val="600"/>
              </a:spcAft>
            </a:pPr>
            <a:r>
              <a:rPr lang="en-GB" sz="1800" dirty="0">
                <a:latin typeface="Arial"/>
                <a:cs typeface="Arial"/>
              </a:rPr>
              <a:t>Determine critical information needed in forecast to inform planning to prepare and place jobseekers</a:t>
            </a:r>
          </a:p>
          <a:p>
            <a:pPr lvl="1">
              <a:lnSpc>
                <a:spcPct val="120000"/>
              </a:lnSpc>
              <a:spcBef>
                <a:spcPts val="600"/>
              </a:spcBef>
              <a:spcAft>
                <a:spcPts val="600"/>
              </a:spcAft>
            </a:pPr>
            <a:r>
              <a:rPr lang="en-GB" sz="1800" dirty="0">
                <a:latin typeface="Arial"/>
                <a:cs typeface="Arial"/>
              </a:rPr>
              <a:t>Develop employer engagement plan to ensure active participation from contractors and businesses</a:t>
            </a:r>
          </a:p>
          <a:p>
            <a:pPr lvl="1">
              <a:lnSpc>
                <a:spcPct val="120000"/>
              </a:lnSpc>
              <a:spcBef>
                <a:spcPts val="600"/>
              </a:spcBef>
              <a:spcAft>
                <a:spcPts val="600"/>
              </a:spcAft>
            </a:pPr>
            <a:r>
              <a:rPr lang="en-GB" sz="1800" dirty="0">
                <a:latin typeface="Arial"/>
                <a:cs typeface="Arial"/>
              </a:rPr>
              <a:t>Develop guidelines on how to connect community to these opportunities</a:t>
            </a:r>
          </a:p>
          <a:p>
            <a:pPr marL="0" indent="0">
              <a:lnSpc>
                <a:spcPct val="120000"/>
              </a:lnSpc>
              <a:spcBef>
                <a:spcPts val="600"/>
              </a:spcBef>
              <a:spcAft>
                <a:spcPts val="600"/>
              </a:spcAft>
              <a:buNone/>
            </a:pPr>
            <a:r>
              <a:rPr lang="en-GB" sz="1800" b="1" dirty="0">
                <a:latin typeface="Arial"/>
                <a:cs typeface="Arial"/>
              </a:rPr>
              <a:t>March 2023 update</a:t>
            </a:r>
            <a:endParaRPr lang="en-GB" sz="1800" dirty="0">
              <a:latin typeface="Arial" panose="020B0604020202020204" pitchFamily="34" charset="0"/>
              <a:cs typeface="Arial" panose="020B0604020202020204" pitchFamily="34" charset="0"/>
            </a:endParaRPr>
          </a:p>
          <a:p>
            <a:pPr marL="0" indent="0">
              <a:lnSpc>
                <a:spcPct val="120000"/>
              </a:lnSpc>
              <a:spcBef>
                <a:spcPts val="600"/>
              </a:spcBef>
              <a:spcAft>
                <a:spcPts val="600"/>
              </a:spcAft>
              <a:buNone/>
            </a:pPr>
            <a:r>
              <a:rPr lang="en-GB" sz="1800" dirty="0">
                <a:latin typeface="Arial"/>
                <a:cs typeface="Arial"/>
              </a:rPr>
              <a:t>Tools developed: PAT labour forecasting template, community benefits project specific working group (CBPSWG), guidelines to connect employers with ESPs </a:t>
            </a:r>
            <a:endParaRPr lang="en-GB" sz="1800" dirty="0">
              <a:latin typeface="Arial" panose="020B0604020202020204" pitchFamily="34" charset="0"/>
              <a:cs typeface="Arial" panose="020B0604020202020204" pitchFamily="34" charset="0"/>
            </a:endParaRPr>
          </a:p>
          <a:p>
            <a:pPr marL="0" indent="0">
              <a:lnSpc>
                <a:spcPct val="120000"/>
              </a:lnSpc>
              <a:spcBef>
                <a:spcPts val="600"/>
              </a:spcBef>
              <a:spcAft>
                <a:spcPts val="600"/>
              </a:spcAft>
              <a:buNone/>
            </a:pPr>
            <a:r>
              <a:rPr lang="en-GB" sz="1800" i="1" dirty="0">
                <a:latin typeface="Arial"/>
                <a:cs typeface="Arial"/>
              </a:rPr>
              <a:t>PAT Labour forecast template was completed by an experienced awarded contract holder during feasibility and validation period for examination, evaluation and feedback</a:t>
            </a:r>
          </a:p>
          <a:p>
            <a:pPr marL="0" indent="0">
              <a:lnSpc>
                <a:spcPct val="120000"/>
              </a:lnSpc>
              <a:spcBef>
                <a:spcPts val="600"/>
              </a:spcBef>
              <a:spcAft>
                <a:spcPts val="600"/>
              </a:spcAft>
              <a:buNone/>
            </a:pPr>
            <a:r>
              <a:rPr lang="en-GB" sz="1800" b="1" dirty="0">
                <a:latin typeface="Arial"/>
                <a:cs typeface="Arial"/>
              </a:rPr>
              <a:t>Next steps:</a:t>
            </a:r>
            <a:r>
              <a:rPr lang="en-GB" sz="1800" dirty="0">
                <a:latin typeface="Arial"/>
                <a:cs typeface="Arial"/>
              </a:rPr>
              <a:t> Pilot and refine the above tools</a:t>
            </a:r>
            <a:endParaRPr lang="en-GB" sz="1800" dirty="0">
              <a:cs typeface="Calibri"/>
            </a:endParaRPr>
          </a:p>
        </p:txBody>
      </p:sp>
      <p:sp>
        <p:nvSpPr>
          <p:cNvPr id="2" name="Slide Number Placeholder 1">
            <a:extLst>
              <a:ext uri="{FF2B5EF4-FFF2-40B4-BE49-F238E27FC236}">
                <a16:creationId xmlns:a16="http://schemas.microsoft.com/office/drawing/2014/main" id="{42EC76AC-556A-17C6-DDD0-A948639EDE3F}"/>
              </a:ext>
            </a:extLst>
          </p:cNvPr>
          <p:cNvSpPr>
            <a:spLocks noGrp="1"/>
          </p:cNvSpPr>
          <p:nvPr>
            <p:ph type="sldNum" sz="quarter" idx="12"/>
          </p:nvPr>
        </p:nvSpPr>
        <p:spPr/>
        <p:txBody>
          <a:bodyPr/>
          <a:lstStyle/>
          <a:p>
            <a:fld id="{765A3995-EA89-A748-B436-FD1953E8BE74}" type="slidenum">
              <a:rPr lang="en-US" smtClean="0"/>
              <a:t>14</a:t>
            </a:fld>
            <a:endParaRPr lang="en-US"/>
          </a:p>
        </p:txBody>
      </p:sp>
    </p:spTree>
    <p:extLst>
      <p:ext uri="{BB962C8B-B14F-4D97-AF65-F5344CB8AC3E}">
        <p14:creationId xmlns:p14="http://schemas.microsoft.com/office/powerpoint/2010/main" val="249011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168827"/>
            <a:ext cx="10515600" cy="1044575"/>
          </a:xfrm>
        </p:spPr>
        <p:txBody>
          <a:bodyPr>
            <a:normAutofit/>
          </a:bodyPr>
          <a:lstStyle/>
          <a:p>
            <a:r>
              <a:rPr lang="en-GB" b="1" dirty="0">
                <a:solidFill>
                  <a:srgbClr val="205590"/>
                </a:solidFill>
                <a:latin typeface="Arial"/>
                <a:cs typeface="Arial"/>
              </a:rPr>
              <a:t>Deliverable 3: Partnership Models</a:t>
            </a:r>
          </a:p>
        </p:txBody>
      </p:sp>
      <p:sp>
        <p:nvSpPr>
          <p:cNvPr id="5" name="Content Placeholder 4"/>
          <p:cNvSpPr>
            <a:spLocks noGrp="1"/>
          </p:cNvSpPr>
          <p:nvPr>
            <p:ph idx="1"/>
          </p:nvPr>
        </p:nvSpPr>
        <p:spPr>
          <a:xfrm>
            <a:off x="495300" y="1119883"/>
            <a:ext cx="10972800" cy="5486399"/>
          </a:xfrm>
        </p:spPr>
        <p:txBody>
          <a:bodyPr vert="horz" lIns="91440" tIns="45720" rIns="91440" bIns="45720" rtlCol="0" anchor="t">
            <a:noAutofit/>
          </a:bodyPr>
          <a:lstStyle/>
          <a:p>
            <a:pPr marL="0" indent="0">
              <a:spcBef>
                <a:spcPts val="600"/>
              </a:spcBef>
              <a:spcAft>
                <a:spcPts val="1200"/>
              </a:spcAft>
              <a:buNone/>
            </a:pPr>
            <a:r>
              <a:rPr lang="en-GB" sz="2200" b="1" dirty="0">
                <a:latin typeface="Arial"/>
                <a:cs typeface="Arial"/>
              </a:rPr>
              <a:t>Key Activities:</a:t>
            </a:r>
            <a:endParaRPr lang="en-US" sz="2200" dirty="0">
              <a:latin typeface="Arial"/>
              <a:cs typeface="Arial"/>
            </a:endParaRPr>
          </a:p>
          <a:p>
            <a:pPr lvl="1">
              <a:spcBef>
                <a:spcPts val="600"/>
              </a:spcBef>
              <a:spcAft>
                <a:spcPts val="1200"/>
              </a:spcAft>
            </a:pPr>
            <a:r>
              <a:rPr lang="en-GB" sz="2200" dirty="0">
                <a:latin typeface="Arial"/>
                <a:cs typeface="Arial"/>
              </a:rPr>
              <a:t>Identify and scope key components of models</a:t>
            </a:r>
          </a:p>
          <a:p>
            <a:pPr lvl="1">
              <a:spcBef>
                <a:spcPts val="600"/>
              </a:spcBef>
              <a:spcAft>
                <a:spcPts val="1200"/>
              </a:spcAft>
            </a:pPr>
            <a:r>
              <a:rPr lang="en-GB" sz="2200" dirty="0">
                <a:latin typeface="Arial"/>
                <a:cs typeface="Arial"/>
              </a:rPr>
              <a:t>Identify and apply best practices to shape components of models</a:t>
            </a:r>
          </a:p>
          <a:p>
            <a:pPr lvl="1">
              <a:spcBef>
                <a:spcPts val="600"/>
              </a:spcBef>
              <a:spcAft>
                <a:spcPts val="1200"/>
              </a:spcAft>
            </a:pPr>
            <a:r>
              <a:rPr lang="en-GB" sz="2200" dirty="0">
                <a:latin typeface="Arial"/>
                <a:cs typeface="Arial"/>
              </a:rPr>
              <a:t>Identify core elements for partnership agreements</a:t>
            </a:r>
          </a:p>
          <a:p>
            <a:pPr lvl="1">
              <a:spcBef>
                <a:spcPts val="600"/>
              </a:spcBef>
              <a:spcAft>
                <a:spcPts val="1200"/>
              </a:spcAft>
            </a:pPr>
            <a:r>
              <a:rPr lang="en-GB" sz="2200" dirty="0">
                <a:latin typeface="Arial"/>
                <a:cs typeface="Arial"/>
              </a:rPr>
              <a:t>Launch and test models</a:t>
            </a:r>
            <a:br>
              <a:rPr lang="en-GB" sz="2200" dirty="0">
                <a:latin typeface="Arial"/>
                <a:cs typeface="Arial"/>
              </a:rPr>
            </a:br>
            <a:endParaRPr lang="en-GB" sz="2200" dirty="0">
              <a:latin typeface="Arial"/>
              <a:cs typeface="Arial"/>
            </a:endParaRPr>
          </a:p>
          <a:p>
            <a:pPr marL="0" indent="0">
              <a:spcBef>
                <a:spcPts val="600"/>
              </a:spcBef>
              <a:spcAft>
                <a:spcPts val="1200"/>
              </a:spcAft>
              <a:buNone/>
            </a:pPr>
            <a:r>
              <a:rPr lang="en-GB" sz="2200" b="1" dirty="0">
                <a:latin typeface="Arial"/>
                <a:cs typeface="Arial"/>
              </a:rPr>
              <a:t>March 2023 update </a:t>
            </a:r>
          </a:p>
          <a:p>
            <a:pPr marL="0" indent="0">
              <a:spcBef>
                <a:spcPts val="600"/>
              </a:spcBef>
              <a:spcAft>
                <a:spcPts val="1200"/>
              </a:spcAft>
              <a:buNone/>
            </a:pPr>
            <a:r>
              <a:rPr lang="en-GB" sz="2200" dirty="0">
                <a:latin typeface="Arial"/>
                <a:cs typeface="Arial"/>
              </a:rPr>
              <a:t>Tools developed: workforce intermediary, tiered approach, community benefits project specific working group (CBPSWG)</a:t>
            </a:r>
            <a:endParaRPr lang="en-GB" sz="2200" dirty="0">
              <a:latin typeface="Arial" panose="020B0604020202020204" pitchFamily="34" charset="0"/>
              <a:cs typeface="Arial" panose="020B0604020202020204" pitchFamily="34" charset="0"/>
            </a:endParaRPr>
          </a:p>
          <a:p>
            <a:pPr marL="0" indent="0">
              <a:spcBef>
                <a:spcPts val="600"/>
              </a:spcBef>
              <a:spcAft>
                <a:spcPts val="1200"/>
              </a:spcAft>
              <a:buNone/>
            </a:pPr>
            <a:r>
              <a:rPr lang="en-GB" sz="2200" b="1" dirty="0">
                <a:latin typeface="Arial"/>
                <a:cs typeface="Arial"/>
              </a:rPr>
              <a:t>Next steps: </a:t>
            </a:r>
            <a:r>
              <a:rPr lang="en-GB" sz="2200" dirty="0">
                <a:latin typeface="Arial"/>
                <a:cs typeface="Arial"/>
              </a:rPr>
              <a:t>Pilot and refine the above tools, and draft roles RACI (responsible, accountable, consulted, informed) chart for every CB initiative (E.g. Social Procurement Program) </a:t>
            </a:r>
          </a:p>
        </p:txBody>
      </p:sp>
      <p:sp>
        <p:nvSpPr>
          <p:cNvPr id="2" name="Slide Number Placeholder 1">
            <a:extLst>
              <a:ext uri="{FF2B5EF4-FFF2-40B4-BE49-F238E27FC236}">
                <a16:creationId xmlns:a16="http://schemas.microsoft.com/office/drawing/2014/main" id="{AEE5B0B5-FCFA-2996-9851-A6C694C1DE0F}"/>
              </a:ext>
            </a:extLst>
          </p:cNvPr>
          <p:cNvSpPr>
            <a:spLocks noGrp="1"/>
          </p:cNvSpPr>
          <p:nvPr>
            <p:ph type="sldNum" sz="quarter" idx="12"/>
          </p:nvPr>
        </p:nvSpPr>
        <p:spPr/>
        <p:txBody>
          <a:bodyPr/>
          <a:lstStyle/>
          <a:p>
            <a:fld id="{765A3995-EA89-A748-B436-FD1953E8BE74}" type="slidenum">
              <a:rPr lang="en-US" smtClean="0"/>
              <a:t>15</a:t>
            </a:fld>
            <a:endParaRPr lang="en-US"/>
          </a:p>
        </p:txBody>
      </p:sp>
    </p:spTree>
    <p:extLst>
      <p:ext uri="{BB962C8B-B14F-4D97-AF65-F5344CB8AC3E}">
        <p14:creationId xmlns:p14="http://schemas.microsoft.com/office/powerpoint/2010/main" val="3111599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66763" y="924544"/>
            <a:ext cx="10768012" cy="2224088"/>
          </a:xfrm>
        </p:spPr>
        <p:txBody>
          <a:bodyPr>
            <a:noAutofit/>
          </a:bodyPr>
          <a:lstStyle/>
          <a:p>
            <a:r>
              <a:rPr lang="en-CA" altLang="en-US" dirty="0">
                <a:solidFill>
                  <a:srgbClr val="205590"/>
                </a:solidFill>
                <a:latin typeface="Arial"/>
                <a:cs typeface="Arial"/>
              </a:rPr>
              <a:t>Ad Hoc Working Group 2:  </a:t>
            </a:r>
            <a:br>
              <a:rPr lang="en-CA" altLang="en-US" dirty="0">
                <a:solidFill>
                  <a:srgbClr val="205590"/>
                </a:solidFill>
                <a:latin typeface="Arial" panose="020B0604020202020204" pitchFamily="34" charset="0"/>
                <a:cs typeface="Arial" panose="020B0604020202020204" pitchFamily="34" charset="0"/>
              </a:rPr>
            </a:br>
            <a:r>
              <a:rPr lang="en-CA" altLang="en-US" dirty="0">
                <a:solidFill>
                  <a:srgbClr val="205590"/>
                </a:solidFill>
                <a:latin typeface="Arial"/>
                <a:cs typeface="Arial"/>
              </a:rPr>
              <a:t>Community Benefits Hiring with Skilled Trades Unions</a:t>
            </a:r>
          </a:p>
        </p:txBody>
      </p:sp>
      <p:sp>
        <p:nvSpPr>
          <p:cNvPr id="409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CF0BE80-BB41-42EA-B287-E10CBA25B9E8}" type="slidenum">
              <a:rPr lang="en-CA" altLang="en-US">
                <a:solidFill>
                  <a:srgbClr val="898989"/>
                </a:solidFill>
              </a:rPr>
              <a:pPr fontAlgn="base">
                <a:spcBef>
                  <a:spcPct val="0"/>
                </a:spcBef>
                <a:spcAft>
                  <a:spcPct val="0"/>
                </a:spcAft>
              </a:pPr>
              <a:t>16</a:t>
            </a:fld>
            <a:endParaRPr lang="en-CA" altLang="en-US">
              <a:solidFill>
                <a:srgbClr val="898989"/>
              </a:solidFill>
            </a:endParaRPr>
          </a:p>
        </p:txBody>
      </p:sp>
    </p:spTree>
    <p:extLst>
      <p:ext uri="{BB962C8B-B14F-4D97-AF65-F5344CB8AC3E}">
        <p14:creationId xmlns:p14="http://schemas.microsoft.com/office/powerpoint/2010/main" val="830846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C3B4-3465-46B3-3AC9-4DB8B844CB3F}"/>
              </a:ext>
            </a:extLst>
          </p:cNvPr>
          <p:cNvSpPr>
            <a:spLocks noGrp="1"/>
          </p:cNvSpPr>
          <p:nvPr>
            <p:ph type="title"/>
          </p:nvPr>
        </p:nvSpPr>
        <p:spPr>
          <a:xfrm>
            <a:off x="838200" y="500062"/>
            <a:ext cx="10515600" cy="1325563"/>
          </a:xfrm>
        </p:spPr>
        <p:txBody>
          <a:bodyPr/>
          <a:lstStyle/>
          <a:p>
            <a:r>
              <a:rPr lang="en-CA" sz="4400" dirty="0">
                <a:solidFill>
                  <a:srgbClr val="205590"/>
                </a:solidFill>
                <a:latin typeface="Arial"/>
                <a:cs typeface="Arial"/>
              </a:rPr>
              <a:t>Roadmap – Working Group 2</a:t>
            </a:r>
            <a:br>
              <a:rPr lang="en-CA" sz="4400" u="sng" dirty="0">
                <a:solidFill>
                  <a:srgbClr val="205590"/>
                </a:solidFill>
                <a:latin typeface="Arial"/>
                <a:cs typeface="Arial"/>
              </a:rPr>
            </a:br>
            <a:endParaRPr lang="en-CA" dirty="0"/>
          </a:p>
        </p:txBody>
      </p:sp>
      <p:sp>
        <p:nvSpPr>
          <p:cNvPr id="3" name="Content Placeholder 2">
            <a:extLst>
              <a:ext uri="{FF2B5EF4-FFF2-40B4-BE49-F238E27FC236}">
                <a16:creationId xmlns:a16="http://schemas.microsoft.com/office/drawing/2014/main" id="{7C83B563-AE76-1B43-67FB-17712A2143BE}"/>
              </a:ext>
            </a:extLst>
          </p:cNvPr>
          <p:cNvSpPr>
            <a:spLocks noGrp="1"/>
          </p:cNvSpPr>
          <p:nvPr>
            <p:ph idx="1"/>
          </p:nvPr>
        </p:nvSpPr>
        <p:spPr>
          <a:xfrm>
            <a:off x="745733" y="1825625"/>
            <a:ext cx="10515600" cy="4351338"/>
          </a:xfrm>
        </p:spPr>
        <p:txBody>
          <a:bodyPr/>
          <a:lstStyle/>
          <a:p>
            <a:pPr marL="0" indent="0">
              <a:buNone/>
            </a:pPr>
            <a:r>
              <a:rPr lang="en-CA" sz="2500" b="1" dirty="0">
                <a:effectLst/>
                <a:latin typeface="Arial"/>
                <a:ea typeface="Calibri" panose="020F0502020204030204" pitchFamily="34" charset="0"/>
                <a:cs typeface="Times New Roman"/>
              </a:rPr>
              <a:t>Deliverable 1: </a:t>
            </a:r>
            <a:r>
              <a:rPr lang="en-CA" sz="2500" dirty="0">
                <a:effectLst/>
                <a:latin typeface="Arial"/>
                <a:ea typeface="Calibri" panose="020F0502020204030204" pitchFamily="34" charset="0"/>
                <a:cs typeface="Times New Roman"/>
              </a:rPr>
              <a:t>Labour Forecasting</a:t>
            </a:r>
            <a:r>
              <a:rPr lang="en-CA" sz="2500" dirty="0">
                <a:latin typeface="Arial"/>
                <a:ea typeface="Calibri" panose="020F0502020204030204" pitchFamily="34" charset="0"/>
                <a:cs typeface="Times New Roman"/>
              </a:rPr>
              <a:t> </a:t>
            </a:r>
            <a:endParaRPr lang="en-CA" sz="2500" dirty="0">
              <a:effectLst/>
              <a:latin typeface="Arial"/>
              <a:ea typeface="Calibri" panose="020F0502020204030204" pitchFamily="34" charset="0"/>
              <a:cs typeface="Times New Roman" panose="02020603050405020304" pitchFamily="18" charset="0"/>
            </a:endParaRPr>
          </a:p>
          <a:p>
            <a:pPr marL="0" indent="0">
              <a:buNone/>
            </a:pPr>
            <a:endParaRPr lang="en-CA" sz="2500" b="1" dirty="0">
              <a:effectLst/>
              <a:latin typeface="Arial"/>
              <a:ea typeface="Calibri" panose="020F0502020204030204" pitchFamily="34" charset="0"/>
              <a:cs typeface="Times New Roman"/>
            </a:endParaRPr>
          </a:p>
          <a:p>
            <a:pPr marL="0" indent="0">
              <a:buNone/>
            </a:pPr>
            <a:r>
              <a:rPr lang="en-CA" sz="2500" b="1" dirty="0">
                <a:effectLst/>
                <a:latin typeface="Arial"/>
                <a:ea typeface="Calibri" panose="020F0502020204030204" pitchFamily="34" charset="0"/>
                <a:cs typeface="Times New Roman"/>
              </a:rPr>
              <a:t>Deliverable 2: </a:t>
            </a:r>
            <a:r>
              <a:rPr lang="en-CA" sz="2500" dirty="0">
                <a:effectLst/>
                <a:latin typeface="Arial"/>
                <a:ea typeface="Calibri" panose="020F0502020204030204" pitchFamily="34" charset="0"/>
                <a:cs typeface="Times New Roman"/>
              </a:rPr>
              <a:t>Collecting and Tracking Data on Equity Indicators</a:t>
            </a:r>
          </a:p>
          <a:p>
            <a:pPr marL="0" indent="0">
              <a:buNone/>
            </a:pPr>
            <a:endParaRPr lang="en-CA" sz="2500" b="1" dirty="0">
              <a:effectLst/>
              <a:latin typeface="Arial"/>
              <a:ea typeface="Calibri" panose="020F0502020204030204" pitchFamily="34" charset="0"/>
              <a:cs typeface="Times New Roman"/>
            </a:endParaRPr>
          </a:p>
          <a:p>
            <a:pPr marL="0" indent="0">
              <a:buNone/>
            </a:pPr>
            <a:r>
              <a:rPr lang="en-CA" sz="2500" b="1" dirty="0">
                <a:effectLst/>
                <a:latin typeface="Arial"/>
                <a:ea typeface="Calibri" panose="020F0502020204030204" pitchFamily="34" charset="0"/>
                <a:cs typeface="Times New Roman"/>
              </a:rPr>
              <a:t>Deliverable 3: </a:t>
            </a:r>
            <a:r>
              <a:rPr lang="en-CA" sz="2500" dirty="0">
                <a:effectLst/>
                <a:latin typeface="Arial"/>
                <a:ea typeface="Calibri" panose="020F0502020204030204" pitchFamily="34" charset="0"/>
                <a:cs typeface="Times New Roman"/>
              </a:rPr>
              <a:t>Best practices,</a:t>
            </a:r>
            <a:r>
              <a:rPr lang="en-CA" sz="2500" dirty="0">
                <a:latin typeface="Arial"/>
                <a:ea typeface="Calibri" panose="020F0502020204030204" pitchFamily="34" charset="0"/>
                <a:cs typeface="Times New Roman"/>
              </a:rPr>
              <a:t> </a:t>
            </a:r>
            <a:r>
              <a:rPr lang="en-CA" sz="2500" dirty="0">
                <a:effectLst/>
                <a:latin typeface="Arial"/>
                <a:ea typeface="Calibri" panose="020F0502020204030204" pitchFamily="34" charset="0"/>
                <a:cs typeface="Times New Roman"/>
              </a:rPr>
              <a:t>approaches and mechanisms for reporting on construction hiring targets</a:t>
            </a:r>
            <a:r>
              <a:rPr lang="en-CA" sz="2500" dirty="0">
                <a:latin typeface="Arial"/>
                <a:ea typeface="Calibri" panose="020F0502020204030204" pitchFamily="34" charset="0"/>
                <a:cs typeface="Times New Roman"/>
              </a:rPr>
              <a:t> </a:t>
            </a:r>
            <a:endParaRPr lang="en-CA" sz="2500" dirty="0">
              <a:effectLst/>
              <a:latin typeface="Arial"/>
              <a:ea typeface="Calibri" panose="020F0502020204030204" pitchFamily="34" charset="0"/>
              <a:cs typeface="Times New Roman" panose="02020603050405020304" pitchFamily="18" charset="0"/>
            </a:endParaRPr>
          </a:p>
          <a:p>
            <a:pPr marL="0" indent="0">
              <a:buNone/>
            </a:pPr>
            <a:endParaRPr lang="en-CA" sz="2800" b="1" dirty="0">
              <a:effectLst/>
              <a:latin typeface="Arial"/>
              <a:ea typeface="Calibri" panose="020F0502020204030204" pitchFamily="34" charset="0"/>
              <a:cs typeface="Times New Roman"/>
            </a:endParaRPr>
          </a:p>
          <a:p>
            <a:pPr marL="0" indent="0">
              <a:buNone/>
            </a:pPr>
            <a:endParaRPr lang="en-CA" sz="2800" b="1" dirty="0">
              <a:effectLst/>
              <a:latin typeface="Arial"/>
              <a:ea typeface="Calibri" panose="020F0502020204030204" pitchFamily="34" charset="0"/>
              <a:cs typeface="Times New Roman"/>
            </a:endParaRPr>
          </a:p>
          <a:p>
            <a:pPr marL="0" indent="0">
              <a:buNone/>
            </a:pPr>
            <a:endParaRPr lang="en-CA" sz="2800" b="1" dirty="0">
              <a:effectLst/>
              <a:latin typeface="Arial"/>
              <a:ea typeface="Calibri" panose="020F0502020204030204" pitchFamily="34" charset="0"/>
              <a:cs typeface="Times New Roman"/>
            </a:endParaRPr>
          </a:p>
          <a:p>
            <a:pPr marL="0" indent="0">
              <a:buNone/>
            </a:pPr>
            <a:endParaRPr lang="en-CA" sz="2800" b="1" dirty="0">
              <a:effectLst/>
              <a:latin typeface="Arial"/>
              <a:ea typeface="Calibri" panose="020F0502020204030204" pitchFamily="34" charset="0"/>
              <a:cs typeface="Times New Roman"/>
            </a:endParaRPr>
          </a:p>
          <a:p>
            <a:endParaRPr lang="en-CA" dirty="0"/>
          </a:p>
        </p:txBody>
      </p:sp>
      <p:sp>
        <p:nvSpPr>
          <p:cNvPr id="4" name="Slide Number Placeholder 3">
            <a:extLst>
              <a:ext uri="{FF2B5EF4-FFF2-40B4-BE49-F238E27FC236}">
                <a16:creationId xmlns:a16="http://schemas.microsoft.com/office/drawing/2014/main" id="{63D6AE2F-5ECE-65A8-B8C7-98F930FB11F7}"/>
              </a:ext>
            </a:extLst>
          </p:cNvPr>
          <p:cNvSpPr>
            <a:spLocks noGrp="1"/>
          </p:cNvSpPr>
          <p:nvPr>
            <p:ph type="sldNum" sz="quarter" idx="12"/>
          </p:nvPr>
        </p:nvSpPr>
        <p:spPr/>
        <p:txBody>
          <a:bodyPr/>
          <a:lstStyle/>
          <a:p>
            <a:fld id="{765A3995-EA89-A748-B436-FD1953E8BE74}" type="slidenum">
              <a:rPr lang="en-US" smtClean="0"/>
              <a:t>17</a:t>
            </a:fld>
            <a:endParaRPr lang="en-US"/>
          </a:p>
        </p:txBody>
      </p:sp>
    </p:spTree>
    <p:extLst>
      <p:ext uri="{BB962C8B-B14F-4D97-AF65-F5344CB8AC3E}">
        <p14:creationId xmlns:p14="http://schemas.microsoft.com/office/powerpoint/2010/main" val="3355282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4F01D-FFEB-2C8C-DE1A-B23199653434}"/>
              </a:ext>
            </a:extLst>
          </p:cNvPr>
          <p:cNvSpPr>
            <a:spLocks noGrp="1"/>
          </p:cNvSpPr>
          <p:nvPr>
            <p:ph type="title"/>
          </p:nvPr>
        </p:nvSpPr>
        <p:spPr>
          <a:xfrm>
            <a:off x="585626" y="316500"/>
            <a:ext cx="10515600" cy="1325563"/>
          </a:xfrm>
        </p:spPr>
        <p:txBody>
          <a:bodyPr/>
          <a:lstStyle/>
          <a:p>
            <a:r>
              <a:rPr lang="en-CA" sz="4400" dirty="0">
                <a:solidFill>
                  <a:srgbClr val="205590"/>
                </a:solidFill>
                <a:latin typeface="Arial"/>
                <a:cs typeface="Arial"/>
              </a:rPr>
              <a:t>Updates – Working Group 2</a:t>
            </a:r>
            <a:br>
              <a:rPr lang="en-CA" sz="4400" u="sng" dirty="0">
                <a:solidFill>
                  <a:srgbClr val="205590"/>
                </a:solidFill>
                <a:latin typeface="Arial"/>
                <a:cs typeface="Arial"/>
              </a:rPr>
            </a:br>
            <a:endParaRPr lang="en-CA" dirty="0"/>
          </a:p>
        </p:txBody>
      </p:sp>
      <p:sp>
        <p:nvSpPr>
          <p:cNvPr id="3" name="Content Placeholder 2">
            <a:extLst>
              <a:ext uri="{FF2B5EF4-FFF2-40B4-BE49-F238E27FC236}">
                <a16:creationId xmlns:a16="http://schemas.microsoft.com/office/drawing/2014/main" id="{ECBF39D5-EBA2-E75A-4FC8-DEE3087CCC34}"/>
              </a:ext>
            </a:extLst>
          </p:cNvPr>
          <p:cNvSpPr>
            <a:spLocks noGrp="1"/>
          </p:cNvSpPr>
          <p:nvPr>
            <p:ph idx="1"/>
          </p:nvPr>
        </p:nvSpPr>
        <p:spPr>
          <a:xfrm>
            <a:off x="606175" y="1253331"/>
            <a:ext cx="10733070" cy="4962534"/>
          </a:xfrm>
        </p:spPr>
        <p:txBody>
          <a:bodyPr>
            <a:normAutofit/>
          </a:bodyPr>
          <a:lstStyle/>
          <a:p>
            <a:pPr marL="0" indent="0">
              <a:buNone/>
            </a:pPr>
            <a:r>
              <a:rPr lang="en-CA" sz="2500" b="1" dirty="0">
                <a:effectLst/>
                <a:latin typeface="Arial"/>
                <a:ea typeface="Calibri" panose="020F0502020204030204" pitchFamily="34" charset="0"/>
                <a:cs typeface="Times New Roman"/>
              </a:rPr>
              <a:t>Deliverable 1: Labour </a:t>
            </a:r>
            <a:r>
              <a:rPr lang="en-CA" sz="2500" b="1" dirty="0">
                <a:latin typeface="Arial"/>
                <a:ea typeface="Calibri" panose="020F0502020204030204" pitchFamily="34" charset="0"/>
                <a:cs typeface="Times New Roman"/>
              </a:rPr>
              <a:t>forecasting</a:t>
            </a:r>
          </a:p>
          <a:p>
            <a:pPr marL="0" indent="0">
              <a:buNone/>
            </a:pPr>
            <a:r>
              <a:rPr lang="en-CA" sz="2200" dirty="0">
                <a:latin typeface="Arial"/>
                <a:ea typeface="Calibri" panose="020F0502020204030204" pitchFamily="34" charset="0"/>
                <a:cs typeface="Times New Roman"/>
              </a:rPr>
              <a:t>Labour Forecasting Template currently being piloted on City project  </a:t>
            </a:r>
            <a:endParaRPr lang="en-CA" sz="2200" dirty="0">
              <a:effectLst/>
              <a:latin typeface="Arial"/>
              <a:ea typeface="Calibri" panose="020F0502020204030204" pitchFamily="34" charset="0"/>
              <a:cs typeface="Times New Roman" panose="02020603050405020304" pitchFamily="18" charset="0"/>
            </a:endParaRPr>
          </a:p>
          <a:p>
            <a:pPr marL="0" indent="0">
              <a:buNone/>
            </a:pPr>
            <a:endParaRPr lang="en-CA" sz="2200" b="1" dirty="0">
              <a:effectLst/>
              <a:latin typeface="Arial"/>
              <a:ea typeface="Calibri" panose="020F0502020204030204" pitchFamily="34" charset="0"/>
              <a:cs typeface="Times New Roman"/>
            </a:endParaRPr>
          </a:p>
          <a:p>
            <a:pPr marL="0" indent="0">
              <a:buNone/>
            </a:pPr>
            <a:r>
              <a:rPr lang="en-CA" sz="2500" b="1" dirty="0">
                <a:latin typeface="Arial"/>
                <a:cs typeface="Times New Roman"/>
              </a:rPr>
              <a:t>Deliverable 2: Collecting and tracking data on equity indicators</a:t>
            </a:r>
            <a:endParaRPr lang="en-US" sz="2500" dirty="0">
              <a:latin typeface="Arial"/>
              <a:cs typeface="Arial"/>
            </a:endParaRPr>
          </a:p>
          <a:p>
            <a:pPr marL="0" indent="0">
              <a:buNone/>
            </a:pPr>
            <a:r>
              <a:rPr lang="en-CA" sz="2200" dirty="0">
                <a:latin typeface="Arial"/>
                <a:cs typeface="Times New Roman"/>
              </a:rPr>
              <a:t>Collaboration with </a:t>
            </a:r>
            <a:r>
              <a:rPr lang="en-CA" sz="2200" dirty="0" err="1">
                <a:latin typeface="Arial"/>
                <a:cs typeface="Times New Roman"/>
              </a:rPr>
              <a:t>LiUNA</a:t>
            </a:r>
            <a:r>
              <a:rPr lang="en-CA" sz="2200" dirty="0">
                <a:latin typeface="Arial"/>
                <a:cs typeface="Times New Roman"/>
              </a:rPr>
              <a:t> 506 Training Centre on piloting processes that ensure Indigenous, Black and equity-deserving communities are represented on City of Toronto construction projects that require </a:t>
            </a:r>
            <a:r>
              <a:rPr lang="en-CA" sz="2200" dirty="0" err="1">
                <a:latin typeface="Arial"/>
                <a:cs typeface="Times New Roman"/>
              </a:rPr>
              <a:t>LiUNA</a:t>
            </a:r>
            <a:r>
              <a:rPr lang="en-CA" sz="2200" dirty="0">
                <a:latin typeface="Arial"/>
                <a:cs typeface="Times New Roman"/>
              </a:rPr>
              <a:t> labour</a:t>
            </a:r>
          </a:p>
          <a:p>
            <a:pPr marL="0" indent="0">
              <a:buNone/>
            </a:pPr>
            <a:endParaRPr lang="en-CA" sz="2200" dirty="0">
              <a:latin typeface="Arial"/>
              <a:cs typeface="Times New Roman"/>
            </a:endParaRPr>
          </a:p>
          <a:p>
            <a:pPr marL="0" indent="0">
              <a:buNone/>
            </a:pPr>
            <a:r>
              <a:rPr lang="en-CA" sz="2500" b="1" dirty="0">
                <a:effectLst/>
                <a:latin typeface="Arial"/>
                <a:ea typeface="Calibri" panose="020F0502020204030204" pitchFamily="34" charset="0"/>
                <a:cs typeface="Times New Roman"/>
              </a:rPr>
              <a:t>Deliverable 3: Best practices, approaches and mechanisms for reporting on construction hiring targets</a:t>
            </a:r>
            <a:r>
              <a:rPr lang="en-CA" sz="2500" b="1" dirty="0">
                <a:latin typeface="Arial"/>
                <a:ea typeface="Calibri" panose="020F0502020204030204" pitchFamily="34" charset="0"/>
                <a:cs typeface="Times New Roman"/>
              </a:rPr>
              <a:t> </a:t>
            </a:r>
            <a:endParaRPr lang="en-CA" sz="2500" b="1" dirty="0">
              <a:effectLst/>
              <a:latin typeface="Arial"/>
              <a:ea typeface="Calibri" panose="020F0502020204030204" pitchFamily="34" charset="0"/>
              <a:cs typeface="Times New Roman" panose="02020603050405020304" pitchFamily="18" charset="0"/>
            </a:endParaRPr>
          </a:p>
          <a:p>
            <a:pPr marL="0" indent="0">
              <a:buNone/>
            </a:pPr>
            <a:r>
              <a:rPr lang="en-CA" sz="2200" dirty="0">
                <a:latin typeface="Arial"/>
                <a:ea typeface="Calibri" panose="020F0502020204030204" pitchFamily="34" charset="0"/>
                <a:cs typeface="Times New Roman"/>
              </a:rPr>
              <a:t>Currently developing draft of construction hiring implementation process </a:t>
            </a:r>
            <a:endParaRPr lang="en-CA" sz="2200" dirty="0">
              <a:effectLst/>
              <a:latin typeface="Arial"/>
              <a:ea typeface="Calibri" panose="020F0502020204030204" pitchFamily="34" charset="0"/>
              <a:cs typeface="Times New Roman" panose="02020603050405020304" pitchFamily="18" charset="0"/>
            </a:endParaRPr>
          </a:p>
          <a:p>
            <a:pPr marL="0" indent="0">
              <a:buNone/>
            </a:pPr>
            <a:endParaRPr lang="en-US" sz="2800" dirty="0">
              <a:latin typeface="Arial"/>
              <a:cs typeface="Arial"/>
            </a:endParaRPr>
          </a:p>
          <a:p>
            <a:pPr marL="0" indent="0">
              <a:buNone/>
            </a:pPr>
            <a:endParaRPr lang="en-CA" sz="2800" b="1" dirty="0">
              <a:effectLst/>
              <a:latin typeface="Arial"/>
              <a:ea typeface="Calibri" panose="020F0502020204030204" pitchFamily="34" charset="0"/>
              <a:cs typeface="Times New Roman"/>
            </a:endParaRPr>
          </a:p>
          <a:p>
            <a:pPr marL="0" indent="0">
              <a:buNone/>
            </a:pPr>
            <a:endParaRPr lang="en-CA" dirty="0"/>
          </a:p>
        </p:txBody>
      </p:sp>
      <p:sp>
        <p:nvSpPr>
          <p:cNvPr id="4" name="Slide Number Placeholder 3">
            <a:extLst>
              <a:ext uri="{FF2B5EF4-FFF2-40B4-BE49-F238E27FC236}">
                <a16:creationId xmlns:a16="http://schemas.microsoft.com/office/drawing/2014/main" id="{B6B0FD50-E752-F493-44D0-547C4378EA4D}"/>
              </a:ext>
            </a:extLst>
          </p:cNvPr>
          <p:cNvSpPr>
            <a:spLocks noGrp="1"/>
          </p:cNvSpPr>
          <p:nvPr>
            <p:ph type="sldNum" sz="quarter" idx="12"/>
          </p:nvPr>
        </p:nvSpPr>
        <p:spPr/>
        <p:txBody>
          <a:bodyPr/>
          <a:lstStyle/>
          <a:p>
            <a:fld id="{765A3995-EA89-A748-B436-FD1953E8BE74}" type="slidenum">
              <a:rPr lang="en-US" smtClean="0"/>
              <a:t>18</a:t>
            </a:fld>
            <a:endParaRPr lang="en-US"/>
          </a:p>
        </p:txBody>
      </p:sp>
    </p:spTree>
    <p:extLst>
      <p:ext uri="{BB962C8B-B14F-4D97-AF65-F5344CB8AC3E}">
        <p14:creationId xmlns:p14="http://schemas.microsoft.com/office/powerpoint/2010/main" val="3955129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212" y="1467436"/>
            <a:ext cx="10768013" cy="2223908"/>
          </a:xfrm>
        </p:spPr>
        <p:txBody>
          <a:bodyPr>
            <a:noAutofit/>
          </a:bodyPr>
          <a:lstStyle/>
          <a:p>
            <a:r>
              <a:rPr lang="en-CA" dirty="0">
                <a:solidFill>
                  <a:srgbClr val="205590"/>
                </a:solidFill>
                <a:latin typeface="Arial"/>
                <a:cs typeface="Arial"/>
              </a:rPr>
              <a:t>Ad Hoc Working Group 3: </a:t>
            </a:r>
            <a:br>
              <a:rPr lang="en-CA" dirty="0">
                <a:latin typeface="Arial" panose="020B0604020202020204" pitchFamily="34" charset="0"/>
                <a:cs typeface="Arial" panose="020B0604020202020204" pitchFamily="34" charset="0"/>
              </a:rPr>
            </a:br>
            <a:r>
              <a:rPr lang="en-CA" dirty="0">
                <a:solidFill>
                  <a:srgbClr val="205590"/>
                </a:solidFill>
                <a:latin typeface="Arial"/>
                <a:cs typeface="Arial"/>
              </a:rPr>
              <a:t>Community Benefits Workforce Development Monitoring </a:t>
            </a:r>
            <a:br>
              <a:rPr lang="en-CA" dirty="0">
                <a:latin typeface="Arial" panose="020B0604020202020204" pitchFamily="34" charset="0"/>
                <a:cs typeface="Arial" panose="020B0604020202020204" pitchFamily="34" charset="0"/>
              </a:rPr>
            </a:br>
            <a:r>
              <a:rPr lang="en-CA" dirty="0">
                <a:solidFill>
                  <a:srgbClr val="205590"/>
                </a:solidFill>
                <a:latin typeface="Arial"/>
                <a:cs typeface="Arial"/>
              </a:rPr>
              <a:t>and Evaluation (M&amp;E)</a:t>
            </a:r>
            <a:endParaRPr lang="en-CA" dirty="0">
              <a:solidFill>
                <a:srgbClr val="20559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1"/>
          </p:nvPr>
        </p:nvSpPr>
        <p:spPr/>
        <p:txBody>
          <a:bodyPr/>
          <a:lstStyle/>
          <a:p>
            <a:fld id="{4B6C3A69-7687-440E-AD28-F5E6C93300B9}" type="slidenum">
              <a:rPr lang="en-CA" smtClean="0">
                <a:solidFill>
                  <a:prstClr val="black">
                    <a:tint val="75000"/>
                  </a:prstClr>
                </a:solidFill>
              </a:rPr>
              <a:pPr/>
              <a:t>19</a:t>
            </a:fld>
            <a:endParaRPr lang="en-CA">
              <a:solidFill>
                <a:prstClr val="black">
                  <a:tint val="75000"/>
                </a:prstClr>
              </a:solidFill>
            </a:endParaRPr>
          </a:p>
        </p:txBody>
      </p:sp>
    </p:spTree>
    <p:extLst>
      <p:ext uri="{BB962C8B-B14F-4D97-AF65-F5344CB8AC3E}">
        <p14:creationId xmlns:p14="http://schemas.microsoft.com/office/powerpoint/2010/main" val="245649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205590"/>
                </a:solidFill>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a:xfrm>
            <a:off x="1627340" y="1690688"/>
            <a:ext cx="7917493" cy="3871289"/>
          </a:xfrm>
        </p:spPr>
        <p:txBody>
          <a:bodyPr>
            <a:noAutofit/>
          </a:bodyPr>
          <a:lstStyle/>
          <a:p>
            <a:pPr marL="457200" indent="-457200">
              <a:buFont typeface="+mj-lt"/>
              <a:buAutoNum type="arabicPeriod"/>
            </a:pPr>
            <a:r>
              <a:rPr lang="en-CA" sz="2500" dirty="0">
                <a:latin typeface="Arial" panose="020B0604020202020204" pitchFamily="34" charset="0"/>
                <a:cs typeface="Arial" panose="020B0604020202020204" pitchFamily="34" charset="0"/>
              </a:rPr>
              <a:t>Welcome</a:t>
            </a:r>
          </a:p>
          <a:p>
            <a:pPr marL="457200" indent="-457200">
              <a:buFont typeface="+mj-lt"/>
              <a:buAutoNum type="arabicPeriod"/>
            </a:pPr>
            <a:r>
              <a:rPr lang="en-CA" sz="2500" baseline="0" dirty="0">
                <a:latin typeface="Arial" panose="020B0604020202020204" pitchFamily="34" charset="0"/>
                <a:cs typeface="Arial" panose="020B0604020202020204" pitchFamily="34" charset="0"/>
              </a:rPr>
              <a:t>L</a:t>
            </a:r>
            <a:r>
              <a:rPr lang="en-CA" sz="2500" dirty="0">
                <a:latin typeface="Arial" panose="020B0604020202020204" pitchFamily="34" charset="0"/>
                <a:cs typeface="Arial" panose="020B0604020202020204" pitchFamily="34" charset="0"/>
              </a:rPr>
              <a:t>and &amp; African Ancestral Acknowledgements</a:t>
            </a:r>
          </a:p>
          <a:p>
            <a:pPr marL="457200" indent="-457200">
              <a:buFont typeface="+mj-lt"/>
              <a:buAutoNum type="arabicPeriod"/>
            </a:pPr>
            <a:r>
              <a:rPr lang="en-CA" sz="2500" dirty="0">
                <a:latin typeface="Arial" panose="020B0604020202020204" pitchFamily="34" charset="0"/>
                <a:cs typeface="Arial" panose="020B0604020202020204" pitchFamily="34" charset="0"/>
              </a:rPr>
              <a:t>Advisory Group Introductions &amp; Updates</a:t>
            </a:r>
          </a:p>
          <a:p>
            <a:pPr marL="457200" indent="-457200">
              <a:buFont typeface="+mj-lt"/>
              <a:buAutoNum type="arabicPeriod"/>
            </a:pPr>
            <a:r>
              <a:rPr lang="en-CA" sz="2500" kern="1200" dirty="0">
                <a:latin typeface="Arial" panose="020B0604020202020204" pitchFamily="34" charset="0"/>
                <a:cs typeface="Arial" panose="020B0604020202020204" pitchFamily="34" charset="0"/>
              </a:rPr>
              <a:t>CB Advisory Group – </a:t>
            </a:r>
            <a:r>
              <a:rPr lang="en-CA" sz="2500" dirty="0">
                <a:latin typeface="Arial" panose="020B0604020202020204" pitchFamily="34" charset="0"/>
                <a:cs typeface="Arial" panose="020B0604020202020204" pitchFamily="34" charset="0"/>
              </a:rPr>
              <a:t>Terms of Reference (TOR)</a:t>
            </a:r>
            <a:endParaRPr lang="en-CA" sz="2500" kern="1200" dirty="0">
              <a:latin typeface="Arial" panose="020B0604020202020204" pitchFamily="34" charset="0"/>
              <a:cs typeface="Arial" panose="020B0604020202020204" pitchFamily="34" charset="0"/>
            </a:endParaRPr>
          </a:p>
          <a:p>
            <a:pPr marL="457200" indent="-457200">
              <a:buFont typeface="+mj-lt"/>
              <a:buAutoNum type="arabicPeriod"/>
            </a:pPr>
            <a:r>
              <a:rPr lang="en-CA" sz="2500" dirty="0">
                <a:latin typeface="Arial" panose="020B0604020202020204" pitchFamily="34" charset="0"/>
                <a:cs typeface="Arial" panose="020B0604020202020204" pitchFamily="34" charset="0"/>
              </a:rPr>
              <a:t>Updates from Ad Hoc Working Groups</a:t>
            </a:r>
          </a:p>
          <a:p>
            <a:pPr marL="457200" indent="-457200">
              <a:buFont typeface="+mj-lt"/>
              <a:buAutoNum type="arabicPeriod"/>
            </a:pPr>
            <a:r>
              <a:rPr lang="en-CA" sz="2500" dirty="0">
                <a:latin typeface="Arial" panose="020B0604020202020204" pitchFamily="34" charset="0"/>
                <a:cs typeface="Arial" panose="020B0604020202020204" pitchFamily="34" charset="0"/>
              </a:rPr>
              <a:t>Community Benefits Toolkit and Pilot Testing</a:t>
            </a:r>
          </a:p>
          <a:p>
            <a:pPr marL="457200" indent="-457200">
              <a:buFont typeface="+mj-lt"/>
              <a:buAutoNum type="arabicPeriod"/>
            </a:pPr>
            <a:r>
              <a:rPr lang="en-CA" sz="2500" dirty="0">
                <a:latin typeface="Arial" panose="020B0604020202020204" pitchFamily="34" charset="0"/>
                <a:cs typeface="Arial" panose="020B0604020202020204" pitchFamily="34" charset="0"/>
              </a:rPr>
              <a:t>Discussion </a:t>
            </a:r>
          </a:p>
          <a:p>
            <a:pPr marL="457200" indent="-457200">
              <a:buFont typeface="+mj-lt"/>
              <a:buAutoNum type="arabicPeriod"/>
            </a:pPr>
            <a:r>
              <a:rPr lang="en-CA" sz="2500" dirty="0">
                <a:latin typeface="Arial" panose="020B0604020202020204" pitchFamily="34" charset="0"/>
                <a:cs typeface="Arial" panose="020B0604020202020204" pitchFamily="34" charset="0"/>
              </a:rPr>
              <a:t>Meeting Adjourn</a:t>
            </a:r>
            <a:endParaRPr lang="en-US" sz="2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BA45B91-B3FC-DE45-E893-5BB166E2127A}"/>
              </a:ext>
            </a:extLst>
          </p:cNvPr>
          <p:cNvSpPr>
            <a:spLocks noGrp="1"/>
          </p:cNvSpPr>
          <p:nvPr>
            <p:ph type="sldNum" sz="quarter" idx="12"/>
          </p:nvPr>
        </p:nvSpPr>
        <p:spPr/>
        <p:txBody>
          <a:bodyPr/>
          <a:lstStyle/>
          <a:p>
            <a:fld id="{765A3995-EA89-A748-B436-FD1953E8BE74}" type="slidenum">
              <a:rPr lang="en-US" smtClean="0"/>
              <a:t>2</a:t>
            </a:fld>
            <a:endParaRPr lang="en-US"/>
          </a:p>
        </p:txBody>
      </p:sp>
    </p:spTree>
    <p:extLst>
      <p:ext uri="{BB962C8B-B14F-4D97-AF65-F5344CB8AC3E}">
        <p14:creationId xmlns:p14="http://schemas.microsoft.com/office/powerpoint/2010/main" val="945868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E114-9F5B-4AB4-B7DB-FD7F8AB58295}"/>
              </a:ext>
            </a:extLst>
          </p:cNvPr>
          <p:cNvSpPr>
            <a:spLocks noGrp="1"/>
          </p:cNvSpPr>
          <p:nvPr>
            <p:ph type="title"/>
          </p:nvPr>
        </p:nvSpPr>
        <p:spPr>
          <a:xfrm>
            <a:off x="380999" y="250826"/>
            <a:ext cx="11153775" cy="1168400"/>
          </a:xfrm>
        </p:spPr>
        <p:txBody>
          <a:bodyPr>
            <a:noAutofit/>
          </a:bodyPr>
          <a:lstStyle/>
          <a:p>
            <a:r>
              <a:rPr lang="en-CA" dirty="0">
                <a:solidFill>
                  <a:srgbClr val="205590"/>
                </a:solidFill>
                <a:latin typeface="Arial"/>
                <a:cs typeface="Arial"/>
              </a:rPr>
              <a:t>Working Group 3: Roadmap</a:t>
            </a:r>
          </a:p>
        </p:txBody>
      </p:sp>
      <p:sp>
        <p:nvSpPr>
          <p:cNvPr id="3" name="Content Placeholder 2">
            <a:extLst>
              <a:ext uri="{FF2B5EF4-FFF2-40B4-BE49-F238E27FC236}">
                <a16:creationId xmlns:a16="http://schemas.microsoft.com/office/drawing/2014/main" id="{C22BB6E8-92BE-44B9-A2A3-FE15393ED8C2}"/>
              </a:ext>
            </a:extLst>
          </p:cNvPr>
          <p:cNvSpPr>
            <a:spLocks noGrp="1"/>
          </p:cNvSpPr>
          <p:nvPr>
            <p:ph idx="1"/>
          </p:nvPr>
        </p:nvSpPr>
        <p:spPr>
          <a:xfrm>
            <a:off x="242298" y="1804586"/>
            <a:ext cx="10515600" cy="4351338"/>
          </a:xfrm>
        </p:spPr>
        <p:txBody>
          <a:bodyPr vert="horz" lIns="91440" tIns="45720" rIns="91440" bIns="45720" rtlCol="0" anchor="t">
            <a:normAutofit/>
          </a:bodyPr>
          <a:lstStyle/>
          <a:p>
            <a:pPr marL="571500" lvl="1" indent="0">
              <a:spcBef>
                <a:spcPts val="1800"/>
              </a:spcBef>
              <a:spcAft>
                <a:spcPts val="600"/>
              </a:spcAft>
              <a:buNone/>
            </a:pPr>
            <a:r>
              <a:rPr lang="en-CA" sz="2500" dirty="0">
                <a:latin typeface="Arial"/>
                <a:cs typeface="Arial"/>
              </a:rPr>
              <a:t>Deliverable 1	Launch of Community Benefits Ad Hoc Working 				Group on Monitoring and Evaluation (2021)</a:t>
            </a:r>
            <a:endParaRPr lang="en-US" sz="2500" dirty="0">
              <a:latin typeface="Arial"/>
              <a:cs typeface="Arial"/>
            </a:endParaRPr>
          </a:p>
          <a:p>
            <a:pPr marL="571500" lvl="1" indent="0">
              <a:spcBef>
                <a:spcPts val="1800"/>
              </a:spcBef>
              <a:spcAft>
                <a:spcPts val="600"/>
              </a:spcAft>
              <a:buNone/>
            </a:pPr>
            <a:r>
              <a:rPr lang="en-CA" sz="2500" dirty="0">
                <a:latin typeface="Arial"/>
                <a:cs typeface="Arial"/>
              </a:rPr>
              <a:t>Deliverable 2	Develop the Community Benefits Workforce 					Development Theory of Change (2022)</a:t>
            </a:r>
            <a:endParaRPr lang="en-US" sz="2500" dirty="0">
              <a:latin typeface="Arial"/>
              <a:cs typeface="Arial"/>
            </a:endParaRPr>
          </a:p>
          <a:p>
            <a:pPr marL="571500" lvl="1" indent="0">
              <a:spcBef>
                <a:spcPts val="1800"/>
              </a:spcBef>
              <a:spcAft>
                <a:spcPts val="600"/>
              </a:spcAft>
              <a:buNone/>
            </a:pPr>
            <a:r>
              <a:rPr lang="en-CA" sz="2500" dirty="0">
                <a:latin typeface="Arial"/>
                <a:cs typeface="Arial"/>
              </a:rPr>
              <a:t>Deliverable 3	Develop the key elements of the monitoring and 				evaluation framework (2022/2023)</a:t>
            </a:r>
            <a:endParaRPr lang="en-US" sz="2500" dirty="0">
              <a:latin typeface="Arial"/>
              <a:cs typeface="Arial"/>
            </a:endParaRPr>
          </a:p>
          <a:p>
            <a:pPr marL="571500" lvl="1" indent="0">
              <a:spcBef>
                <a:spcPts val="1800"/>
              </a:spcBef>
              <a:spcAft>
                <a:spcPts val="600"/>
              </a:spcAft>
              <a:buNone/>
            </a:pPr>
            <a:r>
              <a:rPr lang="en-CA" sz="2500" dirty="0">
                <a:latin typeface="Arial"/>
                <a:cs typeface="Arial"/>
              </a:rPr>
              <a:t>Deliverable 4	Develop, test and refine data collection and reporting 			tools (2023/2024)</a:t>
            </a:r>
            <a:endParaRPr lang="en-US" sz="2500" dirty="0">
              <a:latin typeface="Arial"/>
              <a:cs typeface="Arial"/>
            </a:endParaRPr>
          </a:p>
        </p:txBody>
      </p:sp>
      <p:sp>
        <p:nvSpPr>
          <p:cNvPr id="4" name="Slide Number Placeholder 3">
            <a:extLst>
              <a:ext uri="{FF2B5EF4-FFF2-40B4-BE49-F238E27FC236}">
                <a16:creationId xmlns:a16="http://schemas.microsoft.com/office/drawing/2014/main" id="{AC2176BA-3E42-242B-B51B-D49C11E65718}"/>
              </a:ext>
            </a:extLst>
          </p:cNvPr>
          <p:cNvSpPr>
            <a:spLocks noGrp="1"/>
          </p:cNvSpPr>
          <p:nvPr>
            <p:ph type="sldNum" sz="quarter" idx="12"/>
          </p:nvPr>
        </p:nvSpPr>
        <p:spPr/>
        <p:txBody>
          <a:bodyPr/>
          <a:lstStyle/>
          <a:p>
            <a:fld id="{765A3995-EA89-A748-B436-FD1953E8BE74}" type="slidenum">
              <a:rPr lang="en-US" smtClean="0"/>
              <a:t>20</a:t>
            </a:fld>
            <a:endParaRPr lang="en-US"/>
          </a:p>
        </p:txBody>
      </p:sp>
    </p:spTree>
    <p:extLst>
      <p:ext uri="{BB962C8B-B14F-4D97-AF65-F5344CB8AC3E}">
        <p14:creationId xmlns:p14="http://schemas.microsoft.com/office/powerpoint/2010/main" val="3137350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E0C8-E05E-6951-F5B1-B58776939C7E}"/>
              </a:ext>
            </a:extLst>
          </p:cNvPr>
          <p:cNvSpPr>
            <a:spLocks noGrp="1"/>
          </p:cNvSpPr>
          <p:nvPr>
            <p:ph type="title"/>
          </p:nvPr>
        </p:nvSpPr>
        <p:spPr/>
        <p:txBody>
          <a:bodyPr/>
          <a:lstStyle/>
          <a:p>
            <a:r>
              <a:rPr lang="en-CA" dirty="0">
                <a:solidFill>
                  <a:srgbClr val="205590"/>
                </a:solidFill>
                <a:latin typeface="Arial"/>
                <a:cs typeface="Arial"/>
              </a:rPr>
              <a:t>Working Group 3: Steps along our roadmap</a:t>
            </a:r>
            <a:endParaRPr lang="en-CA" dirty="0"/>
          </a:p>
        </p:txBody>
      </p:sp>
      <p:sp>
        <p:nvSpPr>
          <p:cNvPr id="3" name="Content Placeholder 2">
            <a:extLst>
              <a:ext uri="{FF2B5EF4-FFF2-40B4-BE49-F238E27FC236}">
                <a16:creationId xmlns:a16="http://schemas.microsoft.com/office/drawing/2014/main" id="{9A737C81-E6F1-6BD7-7CCA-C3435341DE26}"/>
              </a:ext>
            </a:extLst>
          </p:cNvPr>
          <p:cNvSpPr>
            <a:spLocks noGrp="1"/>
          </p:cNvSpPr>
          <p:nvPr>
            <p:ph idx="1"/>
          </p:nvPr>
        </p:nvSpPr>
        <p:spPr/>
        <p:txBody>
          <a:bodyPr>
            <a:normAutofit fontScale="92500" lnSpcReduction="20000"/>
          </a:bodyPr>
          <a:lstStyle/>
          <a:p>
            <a:pPr marL="0" indent="0" algn="ctr">
              <a:buNone/>
            </a:pPr>
            <a:r>
              <a:rPr lang="en-CA" sz="2700" b="1" dirty="0"/>
              <a:t>Why?		What?		When?	How?		Who?	</a:t>
            </a:r>
          </a:p>
          <a:p>
            <a:pPr marL="285750" indent="-285750">
              <a:spcBef>
                <a:spcPts val="600"/>
              </a:spcBef>
              <a:spcAft>
                <a:spcPts val="600"/>
              </a:spcAft>
              <a:buFont typeface="Arial"/>
              <a:buChar char="•"/>
            </a:pPr>
            <a:endParaRPr lang="en-US" sz="2700" dirty="0">
              <a:latin typeface="Arial"/>
              <a:cs typeface="Calibri" panose="020F0502020204030204"/>
            </a:endParaRPr>
          </a:p>
          <a:p>
            <a:pPr marL="285750" indent="-285750">
              <a:spcBef>
                <a:spcPts val="600"/>
              </a:spcBef>
              <a:spcAft>
                <a:spcPts val="600"/>
              </a:spcAft>
              <a:buFont typeface="Arial"/>
              <a:buChar char="•"/>
            </a:pPr>
            <a:r>
              <a:rPr lang="en-US" sz="2700" dirty="0">
                <a:latin typeface="Arial"/>
                <a:cs typeface="Calibri" panose="020F0502020204030204"/>
              </a:rPr>
              <a:t>Develop Community Benefits Workforce Development Theory of Change</a:t>
            </a:r>
          </a:p>
          <a:p>
            <a:pPr marL="285750" indent="-285750">
              <a:spcBef>
                <a:spcPts val="600"/>
              </a:spcBef>
              <a:spcAft>
                <a:spcPts val="600"/>
              </a:spcAft>
              <a:buFont typeface="Arial"/>
              <a:buChar char="•"/>
            </a:pPr>
            <a:r>
              <a:rPr lang="en-US" sz="2700" dirty="0">
                <a:latin typeface="Arial"/>
                <a:cs typeface="Calibri" panose="020F0502020204030204"/>
              </a:rPr>
              <a:t>Define monitoring and evaluation purpose and primary users</a:t>
            </a:r>
          </a:p>
          <a:p>
            <a:pPr marL="285750" indent="-285750">
              <a:spcBef>
                <a:spcPts val="600"/>
              </a:spcBef>
              <a:spcAft>
                <a:spcPts val="600"/>
              </a:spcAft>
              <a:buFont typeface="Arial"/>
              <a:buChar char="•"/>
            </a:pPr>
            <a:r>
              <a:rPr lang="en-US" sz="2700" dirty="0">
                <a:latin typeface="Arial"/>
                <a:cs typeface="Calibri" panose="020F0502020204030204"/>
              </a:rPr>
              <a:t>Define key guiding monitoring and evaluation questions</a:t>
            </a:r>
          </a:p>
          <a:p>
            <a:pPr marL="285750" indent="-285750">
              <a:spcBef>
                <a:spcPts val="600"/>
              </a:spcBef>
              <a:spcAft>
                <a:spcPts val="600"/>
              </a:spcAft>
              <a:buFont typeface="Arial"/>
              <a:buChar char="•"/>
            </a:pPr>
            <a:r>
              <a:rPr lang="en-US" sz="2700" dirty="0">
                <a:latin typeface="Arial"/>
                <a:cs typeface="Calibri" panose="020F0502020204030204"/>
              </a:rPr>
              <a:t>Craft performance measures</a:t>
            </a:r>
          </a:p>
          <a:p>
            <a:pPr marL="285750" indent="-285750">
              <a:spcBef>
                <a:spcPts val="600"/>
              </a:spcBef>
              <a:spcAft>
                <a:spcPts val="600"/>
              </a:spcAft>
              <a:buFont typeface="Arial"/>
              <a:buChar char="•"/>
            </a:pPr>
            <a:r>
              <a:rPr lang="en-US" sz="2700" dirty="0">
                <a:latin typeface="Arial"/>
                <a:cs typeface="Calibri" panose="020F0502020204030204"/>
              </a:rPr>
              <a:t>Define data sources, data collection methods, reporting, role and timelines</a:t>
            </a:r>
          </a:p>
          <a:p>
            <a:pPr marL="285750" indent="-285750">
              <a:spcBef>
                <a:spcPts val="600"/>
              </a:spcBef>
              <a:spcAft>
                <a:spcPts val="600"/>
              </a:spcAft>
              <a:buFont typeface="Arial"/>
              <a:buChar char="•"/>
            </a:pPr>
            <a:r>
              <a:rPr lang="en-US" sz="2700" dirty="0">
                <a:latin typeface="Arial"/>
                <a:cs typeface="Calibri" panose="020F0502020204030204"/>
              </a:rPr>
              <a:t>Craft and test data collection and reporting tools</a:t>
            </a:r>
          </a:p>
          <a:p>
            <a:pPr marL="0" indent="0">
              <a:buNone/>
            </a:pPr>
            <a:r>
              <a:rPr lang="en-CA" dirty="0"/>
              <a:t>	</a:t>
            </a:r>
          </a:p>
          <a:p>
            <a:pPr marL="0" indent="0">
              <a:buNone/>
            </a:pPr>
            <a:endParaRPr lang="en-CA" dirty="0"/>
          </a:p>
        </p:txBody>
      </p:sp>
      <p:sp>
        <p:nvSpPr>
          <p:cNvPr id="4" name="Slide Number Placeholder 3">
            <a:extLst>
              <a:ext uri="{FF2B5EF4-FFF2-40B4-BE49-F238E27FC236}">
                <a16:creationId xmlns:a16="http://schemas.microsoft.com/office/drawing/2014/main" id="{D9E075E6-0022-DD17-51C8-CAA407B838D4}"/>
              </a:ext>
            </a:extLst>
          </p:cNvPr>
          <p:cNvSpPr>
            <a:spLocks noGrp="1"/>
          </p:cNvSpPr>
          <p:nvPr>
            <p:ph type="sldNum" sz="quarter" idx="12"/>
          </p:nvPr>
        </p:nvSpPr>
        <p:spPr/>
        <p:txBody>
          <a:bodyPr/>
          <a:lstStyle/>
          <a:p>
            <a:fld id="{765A3995-EA89-A748-B436-FD1953E8BE74}" type="slidenum">
              <a:rPr lang="en-US" smtClean="0"/>
              <a:t>21</a:t>
            </a:fld>
            <a:endParaRPr lang="en-US"/>
          </a:p>
        </p:txBody>
      </p:sp>
    </p:spTree>
    <p:extLst>
      <p:ext uri="{BB962C8B-B14F-4D97-AF65-F5344CB8AC3E}">
        <p14:creationId xmlns:p14="http://schemas.microsoft.com/office/powerpoint/2010/main" val="877380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E42C-1066-6301-9B12-ACE42BA5577E}"/>
              </a:ext>
            </a:extLst>
          </p:cNvPr>
          <p:cNvSpPr>
            <a:spLocks noGrp="1"/>
          </p:cNvSpPr>
          <p:nvPr>
            <p:ph type="title"/>
          </p:nvPr>
        </p:nvSpPr>
        <p:spPr/>
        <p:txBody>
          <a:bodyPr/>
          <a:lstStyle/>
          <a:p>
            <a:r>
              <a:rPr lang="en-CA" dirty="0">
                <a:solidFill>
                  <a:srgbClr val="205590"/>
                </a:solidFill>
                <a:latin typeface="Arial"/>
                <a:cs typeface="Arial"/>
              </a:rPr>
              <a:t>Key learnings and principles</a:t>
            </a:r>
            <a:endParaRPr lang="en-CA" dirty="0"/>
          </a:p>
        </p:txBody>
      </p:sp>
      <p:sp>
        <p:nvSpPr>
          <p:cNvPr id="3" name="Content Placeholder 2">
            <a:extLst>
              <a:ext uri="{FF2B5EF4-FFF2-40B4-BE49-F238E27FC236}">
                <a16:creationId xmlns:a16="http://schemas.microsoft.com/office/drawing/2014/main" id="{A6342C4A-C4B9-1F97-C103-5BC9B5FC32D8}"/>
              </a:ext>
            </a:extLst>
          </p:cNvPr>
          <p:cNvSpPr>
            <a:spLocks noGrp="1"/>
          </p:cNvSpPr>
          <p:nvPr>
            <p:ph idx="1"/>
          </p:nvPr>
        </p:nvSpPr>
        <p:spPr>
          <a:xfrm>
            <a:off x="380144" y="1500027"/>
            <a:ext cx="10644883" cy="4563920"/>
          </a:xfrm>
        </p:spPr>
        <p:txBody>
          <a:bodyPr>
            <a:normAutofit/>
          </a:bodyPr>
          <a:lstStyle/>
          <a:p>
            <a:pPr marL="457200" lvl="1" indent="0">
              <a:spcBef>
                <a:spcPts val="600"/>
              </a:spcBef>
              <a:spcAft>
                <a:spcPts val="600"/>
              </a:spcAft>
              <a:buNone/>
            </a:pPr>
            <a:r>
              <a:rPr lang="en-US" sz="2500" b="1" dirty="0">
                <a:latin typeface="Arial"/>
                <a:cs typeface="Arial"/>
              </a:rPr>
              <a:t>Monitoring and evaluation is…</a:t>
            </a:r>
          </a:p>
          <a:p>
            <a:pPr marL="800100" lvl="1" indent="-342900">
              <a:spcBef>
                <a:spcPts val="600"/>
              </a:spcBef>
              <a:spcAft>
                <a:spcPts val="600"/>
              </a:spcAft>
              <a:buFont typeface="Arial" panose="020B0604020202020204" pitchFamily="34" charset="0"/>
              <a:buChar char="•"/>
            </a:pPr>
            <a:r>
              <a:rPr lang="en-US" sz="2500" dirty="0">
                <a:latin typeface="Arial"/>
                <a:cs typeface="Arial"/>
              </a:rPr>
              <a:t>a shared responsibility among Community Benefits partners</a:t>
            </a:r>
            <a:endParaRPr lang="en-US" sz="2500" dirty="0">
              <a:latin typeface="Arial"/>
              <a:cs typeface="Calibri" panose="020F0502020204030204"/>
            </a:endParaRPr>
          </a:p>
          <a:p>
            <a:pPr marL="742950" lvl="1" indent="-285750">
              <a:spcBef>
                <a:spcPts val="600"/>
              </a:spcBef>
              <a:spcAft>
                <a:spcPts val="600"/>
              </a:spcAft>
              <a:buFont typeface="Arial"/>
              <a:buChar char="•"/>
            </a:pPr>
            <a:r>
              <a:rPr lang="en-US" sz="2500" dirty="0">
                <a:latin typeface="Arial"/>
                <a:cs typeface="Calibri" panose="020F0502020204030204"/>
              </a:rPr>
              <a:t>an integral part of the Community Benefits implementation </a:t>
            </a:r>
          </a:p>
          <a:p>
            <a:pPr marL="742950" lvl="1" indent="-285750">
              <a:spcBef>
                <a:spcPts val="600"/>
              </a:spcBef>
              <a:spcAft>
                <a:spcPts val="600"/>
              </a:spcAft>
              <a:buFont typeface="Arial"/>
              <a:buChar char="•"/>
            </a:pPr>
            <a:r>
              <a:rPr lang="en-US" sz="2500" dirty="0">
                <a:latin typeface="Arial"/>
                <a:cs typeface="Arial"/>
              </a:rPr>
              <a:t>more than measuring the achievements of targets</a:t>
            </a:r>
          </a:p>
          <a:p>
            <a:pPr marL="742950" lvl="1" indent="-285750">
              <a:spcBef>
                <a:spcPts val="600"/>
              </a:spcBef>
              <a:spcAft>
                <a:spcPts val="600"/>
              </a:spcAft>
              <a:buFont typeface="Arial"/>
              <a:buChar char="•"/>
            </a:pPr>
            <a:r>
              <a:rPr lang="en-US" sz="2500" dirty="0">
                <a:latin typeface="Arial"/>
                <a:cs typeface="Arial"/>
              </a:rPr>
              <a:t>about telling a story</a:t>
            </a:r>
            <a:endParaRPr lang="en-US" sz="2500" dirty="0">
              <a:latin typeface="Arial"/>
              <a:cs typeface="Calibri" panose="020F0502020204030204"/>
            </a:endParaRPr>
          </a:p>
          <a:p>
            <a:pPr lvl="1">
              <a:spcBef>
                <a:spcPts val="600"/>
              </a:spcBef>
              <a:spcAft>
                <a:spcPts val="600"/>
              </a:spcAft>
            </a:pPr>
            <a:r>
              <a:rPr lang="en-US" sz="2500" b="1" dirty="0">
                <a:latin typeface="Arial"/>
                <a:cs typeface="Calibri" panose="020F0502020204030204"/>
              </a:rPr>
              <a:t>Monitoring and evaluation is not… </a:t>
            </a:r>
          </a:p>
          <a:p>
            <a:pPr marL="742950" lvl="1" indent="-285750">
              <a:spcBef>
                <a:spcPts val="600"/>
              </a:spcBef>
              <a:spcAft>
                <a:spcPts val="600"/>
              </a:spcAft>
              <a:buFont typeface="Arial"/>
              <a:buChar char="•"/>
            </a:pPr>
            <a:r>
              <a:rPr lang="en-US" sz="2500" dirty="0">
                <a:latin typeface="Arial"/>
                <a:cs typeface="Calibri" panose="020F0502020204030204"/>
              </a:rPr>
              <a:t>about auditing, but about providing insights and generating knowledge </a:t>
            </a:r>
          </a:p>
          <a:p>
            <a:pPr marL="742950" lvl="1" indent="-285750">
              <a:spcBef>
                <a:spcPts val="600"/>
              </a:spcBef>
              <a:spcAft>
                <a:spcPts val="600"/>
              </a:spcAft>
              <a:buFont typeface="Arial"/>
              <a:buChar char="•"/>
            </a:pPr>
            <a:r>
              <a:rPr lang="en-US" sz="2500" dirty="0">
                <a:latin typeface="Arial"/>
                <a:cs typeface="Arial"/>
              </a:rPr>
              <a:t>about a "Gotcha!"  </a:t>
            </a:r>
            <a:endParaRPr lang="en-CA" sz="2500" dirty="0"/>
          </a:p>
        </p:txBody>
      </p:sp>
      <p:sp>
        <p:nvSpPr>
          <p:cNvPr id="4" name="Slide Number Placeholder 3">
            <a:extLst>
              <a:ext uri="{FF2B5EF4-FFF2-40B4-BE49-F238E27FC236}">
                <a16:creationId xmlns:a16="http://schemas.microsoft.com/office/drawing/2014/main" id="{7C986885-5D94-D762-A173-FFB57C0B633C}"/>
              </a:ext>
            </a:extLst>
          </p:cNvPr>
          <p:cNvSpPr>
            <a:spLocks noGrp="1"/>
          </p:cNvSpPr>
          <p:nvPr>
            <p:ph type="sldNum" sz="quarter" idx="12"/>
          </p:nvPr>
        </p:nvSpPr>
        <p:spPr/>
        <p:txBody>
          <a:bodyPr/>
          <a:lstStyle/>
          <a:p>
            <a:fld id="{765A3995-EA89-A748-B436-FD1953E8BE74}" type="slidenum">
              <a:rPr lang="en-US" smtClean="0"/>
              <a:t>22</a:t>
            </a:fld>
            <a:endParaRPr lang="en-US"/>
          </a:p>
        </p:txBody>
      </p:sp>
    </p:spTree>
    <p:extLst>
      <p:ext uri="{BB962C8B-B14F-4D97-AF65-F5344CB8AC3E}">
        <p14:creationId xmlns:p14="http://schemas.microsoft.com/office/powerpoint/2010/main" val="1644579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8C896-0071-C7CF-975D-17F3274EF5CD}"/>
              </a:ext>
            </a:extLst>
          </p:cNvPr>
          <p:cNvSpPr>
            <a:spLocks noGrp="1"/>
          </p:cNvSpPr>
          <p:nvPr>
            <p:ph type="title"/>
          </p:nvPr>
        </p:nvSpPr>
        <p:spPr>
          <a:xfrm>
            <a:off x="253093" y="79375"/>
            <a:ext cx="11944350" cy="1325563"/>
          </a:xfrm>
        </p:spPr>
        <p:txBody>
          <a:bodyPr>
            <a:noAutofit/>
          </a:bodyPr>
          <a:lstStyle/>
          <a:p>
            <a:r>
              <a:rPr lang="en-US" dirty="0">
                <a:solidFill>
                  <a:srgbClr val="205590"/>
                </a:solidFill>
                <a:latin typeface="Arial"/>
                <a:ea typeface="+mj-lt"/>
                <a:cs typeface="+mj-lt"/>
              </a:rPr>
              <a:t>Pilot testing: Community Benefits Toolkit</a:t>
            </a:r>
            <a:endParaRPr lang="en-US" dirty="0">
              <a:solidFill>
                <a:srgbClr val="205590"/>
              </a:solidFill>
              <a:latin typeface="Arial"/>
              <a:cs typeface="Calibri Light"/>
            </a:endParaRPr>
          </a:p>
        </p:txBody>
      </p:sp>
      <p:sp>
        <p:nvSpPr>
          <p:cNvPr id="3" name="Content Placeholder 2">
            <a:extLst>
              <a:ext uri="{FF2B5EF4-FFF2-40B4-BE49-F238E27FC236}">
                <a16:creationId xmlns:a16="http://schemas.microsoft.com/office/drawing/2014/main" id="{D50A7151-CD90-9D1D-A7E9-0DD5FD530158}"/>
              </a:ext>
            </a:extLst>
          </p:cNvPr>
          <p:cNvSpPr>
            <a:spLocks noGrp="1"/>
          </p:cNvSpPr>
          <p:nvPr>
            <p:ph idx="1"/>
          </p:nvPr>
        </p:nvSpPr>
        <p:spPr>
          <a:xfrm>
            <a:off x="449893" y="1177523"/>
            <a:ext cx="9532307" cy="5406242"/>
          </a:xfrm>
        </p:spPr>
        <p:txBody>
          <a:bodyPr vert="horz" lIns="91440" tIns="45720" rIns="91440" bIns="45720" rtlCol="0" anchor="t">
            <a:normAutofit fontScale="85000" lnSpcReduction="20000"/>
          </a:bodyPr>
          <a:lstStyle/>
          <a:p>
            <a:pPr marL="0" indent="0">
              <a:lnSpc>
                <a:spcPct val="110000"/>
              </a:lnSpc>
              <a:buNone/>
            </a:pPr>
            <a:r>
              <a:rPr lang="en-US" sz="2100" b="1" dirty="0">
                <a:latin typeface="Arial"/>
                <a:ea typeface="+mn-lt"/>
                <a:cs typeface="+mn-lt"/>
              </a:rPr>
              <a:t>Templates and guidelines </a:t>
            </a:r>
            <a:endParaRPr lang="en-US" sz="2100" dirty="0">
              <a:latin typeface="Arial"/>
              <a:cs typeface="Calibri" panose="020F0502020204030204"/>
            </a:endParaRPr>
          </a:p>
          <a:p>
            <a:pPr indent="0">
              <a:lnSpc>
                <a:spcPct val="110000"/>
              </a:lnSpc>
              <a:buNone/>
            </a:pPr>
            <a:r>
              <a:rPr lang="en-US" sz="2000" dirty="0">
                <a:latin typeface="Arial"/>
                <a:ea typeface="+mn-lt"/>
                <a:cs typeface="+mn-lt"/>
              </a:rPr>
              <a:t>Community benefits glossary, terms and definitions </a:t>
            </a:r>
            <a:endParaRPr lang="en-US" sz="2000" dirty="0">
              <a:latin typeface="Arial"/>
              <a:cs typeface="Arial"/>
            </a:endParaRPr>
          </a:p>
          <a:p>
            <a:pPr indent="0">
              <a:lnSpc>
                <a:spcPct val="110000"/>
              </a:lnSpc>
              <a:buNone/>
            </a:pPr>
            <a:r>
              <a:rPr lang="en-US" sz="2000" dirty="0">
                <a:latin typeface="Arial"/>
                <a:ea typeface="+mn-lt"/>
                <a:cs typeface="+mn-lt"/>
              </a:rPr>
              <a:t>Project assessment guide</a:t>
            </a:r>
            <a:endParaRPr lang="en-US" sz="2000" dirty="0">
              <a:latin typeface="Arial"/>
              <a:cs typeface="Arial"/>
            </a:endParaRPr>
          </a:p>
          <a:p>
            <a:pPr indent="0">
              <a:lnSpc>
                <a:spcPct val="110000"/>
              </a:lnSpc>
              <a:buNone/>
            </a:pPr>
            <a:r>
              <a:rPr lang="en-US" sz="2000" dirty="0" err="1">
                <a:latin typeface="Arial"/>
                <a:ea typeface="+mn-lt"/>
                <a:cs typeface="+mn-lt"/>
              </a:rPr>
              <a:t>Labour</a:t>
            </a:r>
            <a:r>
              <a:rPr lang="en-US" sz="2000" dirty="0">
                <a:latin typeface="Arial"/>
                <a:ea typeface="+mn-lt"/>
                <a:cs typeface="+mn-lt"/>
              </a:rPr>
              <a:t> forecasting templates for PAT hiring (Professional, Administrative, Technical) and construction hiring</a:t>
            </a:r>
            <a:endParaRPr lang="en-US" sz="2000" dirty="0">
              <a:latin typeface="Arial"/>
              <a:cs typeface="Arial"/>
            </a:endParaRPr>
          </a:p>
          <a:p>
            <a:pPr indent="0">
              <a:lnSpc>
                <a:spcPct val="110000"/>
              </a:lnSpc>
              <a:spcAft>
                <a:spcPts val="1200"/>
              </a:spcAft>
              <a:buNone/>
            </a:pPr>
            <a:r>
              <a:rPr lang="en-US" sz="2000" dirty="0">
                <a:latin typeface="Arial"/>
                <a:ea typeface="+mn-lt"/>
                <a:cs typeface="+mn-lt"/>
              </a:rPr>
              <a:t>Guidelines to connect employers (contract holders) with employment service providers</a:t>
            </a:r>
            <a:endParaRPr lang="en-US" sz="2000" dirty="0">
              <a:latin typeface="Arial"/>
              <a:cs typeface="Arial"/>
            </a:endParaRPr>
          </a:p>
          <a:p>
            <a:pPr marL="0" indent="0">
              <a:lnSpc>
                <a:spcPct val="110000"/>
              </a:lnSpc>
              <a:spcAft>
                <a:spcPts val="600"/>
              </a:spcAft>
              <a:buNone/>
            </a:pPr>
            <a:r>
              <a:rPr lang="en-US" sz="2100" b="1" dirty="0">
                <a:latin typeface="Arial"/>
                <a:ea typeface="+mn-lt"/>
                <a:cs typeface="+mn-lt"/>
              </a:rPr>
              <a:t>New models and approaches </a:t>
            </a:r>
            <a:endParaRPr lang="en-US" sz="2100" dirty="0">
              <a:latin typeface="Arial"/>
              <a:cs typeface="Calibri" panose="020F0502020204030204"/>
            </a:endParaRPr>
          </a:p>
          <a:p>
            <a:pPr indent="0">
              <a:lnSpc>
                <a:spcPct val="110000"/>
              </a:lnSpc>
              <a:buNone/>
            </a:pPr>
            <a:r>
              <a:rPr lang="en-US" sz="2000" dirty="0">
                <a:latin typeface="Arial"/>
                <a:ea typeface="+mn-lt"/>
                <a:cs typeface="+mn-lt"/>
              </a:rPr>
              <a:t>Workforce intermediary approach, roles and responsibilities </a:t>
            </a:r>
            <a:endParaRPr lang="en-US" sz="2000" dirty="0">
              <a:latin typeface="Arial"/>
              <a:cs typeface="Arial"/>
            </a:endParaRPr>
          </a:p>
          <a:p>
            <a:pPr indent="0">
              <a:lnSpc>
                <a:spcPct val="110000"/>
              </a:lnSpc>
              <a:buNone/>
            </a:pPr>
            <a:r>
              <a:rPr lang="en-US" sz="2000" dirty="0">
                <a:latin typeface="Arial"/>
                <a:ea typeface="+mn-lt"/>
                <a:cs typeface="+mn-lt"/>
              </a:rPr>
              <a:t>Project Specific Working Group approach, roles and responsibilities</a:t>
            </a:r>
            <a:endParaRPr lang="en-US" sz="2000" dirty="0">
              <a:latin typeface="Arial"/>
              <a:cs typeface="Arial"/>
            </a:endParaRPr>
          </a:p>
          <a:p>
            <a:pPr indent="0">
              <a:lnSpc>
                <a:spcPct val="110000"/>
              </a:lnSpc>
              <a:spcAft>
                <a:spcPts val="1200"/>
              </a:spcAft>
              <a:buNone/>
            </a:pPr>
            <a:r>
              <a:rPr lang="en-US" sz="2000" dirty="0">
                <a:latin typeface="Arial"/>
                <a:ea typeface="+mn-lt"/>
                <a:cs typeface="+mn-lt"/>
              </a:rPr>
              <a:t>Equity data pilot project with </a:t>
            </a:r>
            <a:r>
              <a:rPr lang="en-US" sz="2000" dirty="0" err="1">
                <a:latin typeface="Arial"/>
                <a:ea typeface="+mn-lt"/>
                <a:cs typeface="+mn-lt"/>
              </a:rPr>
              <a:t>LiUNA</a:t>
            </a:r>
            <a:r>
              <a:rPr lang="en-US" sz="2000" dirty="0">
                <a:latin typeface="Arial"/>
                <a:ea typeface="+mn-lt"/>
                <a:cs typeface="+mn-lt"/>
              </a:rPr>
              <a:t> 506</a:t>
            </a:r>
            <a:endParaRPr lang="en-US" sz="2000" dirty="0">
              <a:latin typeface="Arial"/>
              <a:cs typeface="Arial"/>
            </a:endParaRPr>
          </a:p>
          <a:p>
            <a:pPr marL="0" indent="0">
              <a:lnSpc>
                <a:spcPct val="110000"/>
              </a:lnSpc>
              <a:spcAft>
                <a:spcPts val="600"/>
              </a:spcAft>
              <a:buNone/>
            </a:pPr>
            <a:r>
              <a:rPr lang="en-US" sz="2100" b="1" dirty="0">
                <a:latin typeface="Arial"/>
                <a:ea typeface="+mn-lt"/>
                <a:cs typeface="+mn-lt"/>
              </a:rPr>
              <a:t>Monitoring and evaluation</a:t>
            </a:r>
            <a:endParaRPr lang="en-US" sz="2100" dirty="0">
              <a:latin typeface="Arial"/>
              <a:cs typeface="Calibri" panose="020F0502020204030204"/>
            </a:endParaRPr>
          </a:p>
          <a:p>
            <a:pPr indent="0">
              <a:lnSpc>
                <a:spcPct val="110000"/>
              </a:lnSpc>
              <a:buNone/>
            </a:pPr>
            <a:r>
              <a:rPr lang="en-US" sz="2000" dirty="0">
                <a:latin typeface="Arial"/>
                <a:ea typeface="+mn-lt"/>
                <a:cs typeface="+mn-lt"/>
              </a:rPr>
              <a:t>Monitoring and evaluation framework, includes outcomes and indicators, data tracking tools and reporting templates </a:t>
            </a:r>
            <a:endParaRPr lang="en-US" sz="2000" dirty="0">
              <a:latin typeface="Arial"/>
              <a:cs typeface="Arial"/>
            </a:endParaRPr>
          </a:p>
          <a:p>
            <a:pPr lvl="1" indent="0">
              <a:lnSpc>
                <a:spcPct val="110000"/>
              </a:lnSpc>
            </a:pPr>
            <a:r>
              <a:rPr lang="en-US" sz="1600" dirty="0">
                <a:latin typeface="Arial"/>
                <a:ea typeface="+mn-lt"/>
                <a:cs typeface="+mn-lt"/>
              </a:rPr>
              <a:t>Includes processes for tracking and reporting construction hiring targets (%)</a:t>
            </a:r>
            <a:endParaRPr lang="en-US" sz="1600" dirty="0">
              <a:latin typeface="Arial"/>
              <a:cs typeface="Arial"/>
            </a:endParaRPr>
          </a:p>
          <a:p>
            <a:pPr indent="0">
              <a:lnSpc>
                <a:spcPct val="110000"/>
              </a:lnSpc>
            </a:pPr>
            <a:endParaRPr lang="en-US" dirty="0">
              <a:cs typeface="Calibri"/>
            </a:endParaRPr>
          </a:p>
        </p:txBody>
      </p:sp>
      <p:sp>
        <p:nvSpPr>
          <p:cNvPr id="4" name="Slide Number Placeholder 3">
            <a:extLst>
              <a:ext uri="{FF2B5EF4-FFF2-40B4-BE49-F238E27FC236}">
                <a16:creationId xmlns:a16="http://schemas.microsoft.com/office/drawing/2014/main" id="{CBA93012-0125-EBFB-7B9F-C31FBCF854A5}"/>
              </a:ext>
            </a:extLst>
          </p:cNvPr>
          <p:cNvSpPr>
            <a:spLocks noGrp="1"/>
          </p:cNvSpPr>
          <p:nvPr>
            <p:ph type="sldNum" sz="quarter" idx="12"/>
          </p:nvPr>
        </p:nvSpPr>
        <p:spPr/>
        <p:txBody>
          <a:bodyPr/>
          <a:lstStyle/>
          <a:p>
            <a:fld id="{765A3995-EA89-A748-B436-FD1953E8BE74}" type="slidenum">
              <a:rPr lang="en-US" smtClean="0"/>
              <a:t>23</a:t>
            </a:fld>
            <a:endParaRPr lang="en-US"/>
          </a:p>
        </p:txBody>
      </p:sp>
    </p:spTree>
    <p:extLst>
      <p:ext uri="{BB962C8B-B14F-4D97-AF65-F5344CB8AC3E}">
        <p14:creationId xmlns:p14="http://schemas.microsoft.com/office/powerpoint/2010/main" val="344913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8EB5F-2692-E10B-25ED-BBA469454ED2}"/>
              </a:ext>
            </a:extLst>
          </p:cNvPr>
          <p:cNvSpPr>
            <a:spLocks noGrp="1"/>
          </p:cNvSpPr>
          <p:nvPr>
            <p:ph type="title"/>
          </p:nvPr>
        </p:nvSpPr>
        <p:spPr>
          <a:xfrm>
            <a:off x="239486" y="229054"/>
            <a:ext cx="11726635" cy="1325563"/>
          </a:xfrm>
        </p:spPr>
        <p:txBody>
          <a:bodyPr>
            <a:noAutofit/>
          </a:bodyPr>
          <a:lstStyle/>
          <a:p>
            <a:r>
              <a:rPr lang="en-US" dirty="0">
                <a:solidFill>
                  <a:srgbClr val="205590"/>
                </a:solidFill>
                <a:latin typeface="Arial"/>
                <a:ea typeface="+mj-lt"/>
                <a:cs typeface="+mj-lt"/>
              </a:rPr>
              <a:t>Pilot testing opportunities and risks</a:t>
            </a:r>
            <a:endParaRPr lang="en-US" dirty="0">
              <a:solidFill>
                <a:srgbClr val="205590"/>
              </a:solidFill>
              <a:latin typeface="Arial"/>
              <a:cs typeface="Arial"/>
            </a:endParaRPr>
          </a:p>
        </p:txBody>
      </p:sp>
      <p:sp>
        <p:nvSpPr>
          <p:cNvPr id="3" name="Content Placeholder 2">
            <a:extLst>
              <a:ext uri="{FF2B5EF4-FFF2-40B4-BE49-F238E27FC236}">
                <a16:creationId xmlns:a16="http://schemas.microsoft.com/office/drawing/2014/main" id="{58926AB6-9EF4-B79B-69DE-74A252B601DE}"/>
              </a:ext>
            </a:extLst>
          </p:cNvPr>
          <p:cNvSpPr>
            <a:spLocks noGrp="1"/>
          </p:cNvSpPr>
          <p:nvPr>
            <p:ph idx="1"/>
          </p:nvPr>
        </p:nvSpPr>
        <p:spPr>
          <a:xfrm>
            <a:off x="410966" y="1253446"/>
            <a:ext cx="11036258" cy="5102903"/>
          </a:xfrm>
        </p:spPr>
        <p:txBody>
          <a:bodyPr vert="horz" lIns="91440" tIns="45720" rIns="91440" bIns="45720" rtlCol="0" anchor="t">
            <a:noAutofit/>
          </a:bodyPr>
          <a:lstStyle/>
          <a:p>
            <a:r>
              <a:rPr lang="en-US" sz="2500" dirty="0">
                <a:latin typeface="Arial"/>
                <a:cs typeface="Calibri"/>
              </a:rPr>
              <a:t>Increased coordination, communication and clarity on the “how”</a:t>
            </a:r>
          </a:p>
          <a:p>
            <a:r>
              <a:rPr lang="en-US" sz="2500" dirty="0">
                <a:latin typeface="Arial"/>
                <a:ea typeface="+mn-lt"/>
                <a:cs typeface="+mn-lt"/>
              </a:rPr>
              <a:t>Provides concrete how-to tools &amp; processes to maximize community benefits outcomes in City projects </a:t>
            </a:r>
          </a:p>
          <a:p>
            <a:r>
              <a:rPr lang="en-US" sz="2500" dirty="0">
                <a:latin typeface="Arial"/>
                <a:ea typeface="+mn-lt"/>
                <a:cs typeface="+mn-lt"/>
              </a:rPr>
              <a:t>Each pilot project has dedicated CB Workforce Intermediary to coordinate and communicate among stakeholders</a:t>
            </a:r>
            <a:endParaRPr lang="en-US" sz="2500" dirty="0">
              <a:latin typeface="Arial"/>
              <a:cs typeface="Calibri" panose="020F0502020204030204"/>
            </a:endParaRPr>
          </a:p>
          <a:p>
            <a:pPr lvl="1"/>
            <a:r>
              <a:rPr lang="en-US" sz="2500" dirty="0">
                <a:latin typeface="Arial"/>
                <a:ea typeface="+mn-lt"/>
                <a:cs typeface="+mn-lt"/>
              </a:rPr>
              <a:t>Enhanced CB data tracking, reporting, and analytics in real time </a:t>
            </a:r>
            <a:endParaRPr lang="en-US" sz="2500" dirty="0">
              <a:latin typeface="Arial"/>
              <a:cs typeface="Calibri" panose="020F0502020204030204"/>
            </a:endParaRPr>
          </a:p>
          <a:p>
            <a:pPr lvl="1"/>
            <a:r>
              <a:rPr lang="en-US" sz="2500" dirty="0">
                <a:latin typeface="Arial"/>
                <a:ea typeface="+mn-lt"/>
                <a:cs typeface="+mn-lt"/>
              </a:rPr>
              <a:t>Enhanced communication and structure among all stakeholders (contract holders, employers (engineering and design firms, contractors, developers), unions, employment service providers, community, training programs)</a:t>
            </a:r>
          </a:p>
          <a:p>
            <a:r>
              <a:rPr lang="en-US" sz="2500" dirty="0">
                <a:latin typeface="Arial"/>
                <a:ea typeface="+mn-lt"/>
                <a:cs typeface="+mn-lt"/>
              </a:rPr>
              <a:t>CB toolkit is new and requires change management </a:t>
            </a:r>
            <a:endParaRPr lang="en-US" sz="2500" dirty="0">
              <a:latin typeface="Arial"/>
              <a:cs typeface="Calibri" panose="020F0502020204030204"/>
            </a:endParaRPr>
          </a:p>
          <a:p>
            <a:r>
              <a:rPr lang="en-US" sz="2500" dirty="0">
                <a:latin typeface="Arial"/>
                <a:ea typeface="+mn-lt"/>
                <a:cs typeface="+mn-lt"/>
              </a:rPr>
              <a:t>Staffing resources and dedicated time </a:t>
            </a:r>
            <a:endParaRPr lang="en-US" sz="2500" dirty="0">
              <a:cs typeface="Calibri"/>
            </a:endParaRPr>
          </a:p>
        </p:txBody>
      </p:sp>
      <p:sp>
        <p:nvSpPr>
          <p:cNvPr id="4" name="Slide Number Placeholder 3">
            <a:extLst>
              <a:ext uri="{FF2B5EF4-FFF2-40B4-BE49-F238E27FC236}">
                <a16:creationId xmlns:a16="http://schemas.microsoft.com/office/drawing/2014/main" id="{F5DE2063-DCB7-B076-0A4A-80EF6778C1D5}"/>
              </a:ext>
            </a:extLst>
          </p:cNvPr>
          <p:cNvSpPr>
            <a:spLocks noGrp="1"/>
          </p:cNvSpPr>
          <p:nvPr>
            <p:ph type="sldNum" sz="quarter" idx="12"/>
          </p:nvPr>
        </p:nvSpPr>
        <p:spPr/>
        <p:txBody>
          <a:bodyPr/>
          <a:lstStyle/>
          <a:p>
            <a:fld id="{765A3995-EA89-A748-B436-FD1953E8BE74}" type="slidenum">
              <a:rPr lang="en-US" smtClean="0"/>
              <a:t>24</a:t>
            </a:fld>
            <a:endParaRPr lang="en-US"/>
          </a:p>
        </p:txBody>
      </p:sp>
    </p:spTree>
    <p:extLst>
      <p:ext uri="{BB962C8B-B14F-4D97-AF65-F5344CB8AC3E}">
        <p14:creationId xmlns:p14="http://schemas.microsoft.com/office/powerpoint/2010/main" val="2580956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C8B1-E381-20D0-E6E2-1B9FBAE68F0D}"/>
              </a:ext>
            </a:extLst>
          </p:cNvPr>
          <p:cNvSpPr>
            <a:spLocks noGrp="1"/>
          </p:cNvSpPr>
          <p:nvPr>
            <p:ph type="title"/>
          </p:nvPr>
        </p:nvSpPr>
        <p:spPr/>
        <p:txBody>
          <a:bodyPr/>
          <a:lstStyle/>
          <a:p>
            <a:r>
              <a:rPr lang="en-CA" dirty="0">
                <a:solidFill>
                  <a:srgbClr val="205590"/>
                </a:solidFill>
                <a:latin typeface="Arial"/>
                <a:cs typeface="Arial"/>
              </a:rPr>
              <a:t>Discussion</a:t>
            </a:r>
            <a:endParaRPr lang="en-CA" dirty="0"/>
          </a:p>
        </p:txBody>
      </p:sp>
      <p:sp>
        <p:nvSpPr>
          <p:cNvPr id="3" name="Content Placeholder 2">
            <a:extLst>
              <a:ext uri="{FF2B5EF4-FFF2-40B4-BE49-F238E27FC236}">
                <a16:creationId xmlns:a16="http://schemas.microsoft.com/office/drawing/2014/main" id="{846D204F-E38C-57BB-E7D1-0305B6AEC063}"/>
              </a:ext>
            </a:extLst>
          </p:cNvPr>
          <p:cNvSpPr>
            <a:spLocks noGrp="1"/>
          </p:cNvSpPr>
          <p:nvPr>
            <p:ph idx="1"/>
          </p:nvPr>
        </p:nvSpPr>
        <p:spPr/>
        <p:txBody>
          <a:bodyPr/>
          <a:lstStyle/>
          <a:p>
            <a:pPr marL="0" indent="0">
              <a:spcBef>
                <a:spcPts val="1200"/>
              </a:spcBef>
              <a:spcAft>
                <a:spcPts val="1200"/>
              </a:spcAft>
              <a:buNone/>
            </a:pPr>
            <a:r>
              <a:rPr lang="en-CA" sz="2500" b="1" dirty="0">
                <a:latin typeface="Arial" panose="020B0604020202020204" pitchFamily="34" charset="0"/>
                <a:cs typeface="Arial" panose="020B0604020202020204" pitchFamily="34" charset="0"/>
              </a:rPr>
              <a:t>Our asks</a:t>
            </a:r>
          </a:p>
          <a:p>
            <a:pPr marL="457200" indent="-457200">
              <a:spcBef>
                <a:spcPts val="1200"/>
              </a:spcBef>
              <a:spcAft>
                <a:spcPts val="1200"/>
              </a:spcAft>
              <a:buAutoNum type="arabicPeriod"/>
            </a:pPr>
            <a:r>
              <a:rPr lang="en-CA" sz="2500" dirty="0">
                <a:latin typeface="Arial" panose="020B0604020202020204" pitchFamily="34" charset="0"/>
                <a:cs typeface="Arial" panose="020B0604020202020204" pitchFamily="34" charset="0"/>
              </a:rPr>
              <a:t>Spread the word on the CB toolkit </a:t>
            </a:r>
          </a:p>
          <a:p>
            <a:pPr marL="457200" indent="-457200">
              <a:spcBef>
                <a:spcPts val="1200"/>
              </a:spcBef>
              <a:spcAft>
                <a:spcPts val="1200"/>
              </a:spcAft>
              <a:buAutoNum type="arabicPeriod"/>
            </a:pPr>
            <a:r>
              <a:rPr lang="en-CA" sz="2500" dirty="0">
                <a:latin typeface="Arial" panose="020B0604020202020204" pitchFamily="34" charset="0"/>
                <a:cs typeface="Arial" panose="020B0604020202020204" pitchFamily="34" charset="0"/>
              </a:rPr>
              <a:t>Identify employers (general contractors, sub-contractors, engineering and design, developers…) to help us validate and review CB toolkit</a:t>
            </a:r>
          </a:p>
          <a:p>
            <a:pPr marL="457200" indent="-457200">
              <a:spcBef>
                <a:spcPts val="1200"/>
              </a:spcBef>
              <a:spcAft>
                <a:spcPts val="1200"/>
              </a:spcAft>
              <a:buAutoNum type="arabicPeriod"/>
            </a:pPr>
            <a:r>
              <a:rPr lang="en-CA" sz="2500" dirty="0">
                <a:latin typeface="Arial" panose="020B0604020202020204" pitchFamily="34" charset="0"/>
                <a:cs typeface="Arial" panose="020B0604020202020204" pitchFamily="34" charset="0"/>
              </a:rPr>
              <a:t>Highlight other CB models and tools we may have missed</a:t>
            </a:r>
            <a:endParaRPr lang="en-CA" sz="2500" b="1" dirty="0">
              <a:latin typeface="Arial" panose="020B0604020202020204" pitchFamily="34" charset="0"/>
              <a:cs typeface="Arial" panose="020B0604020202020204" pitchFamily="34" charset="0"/>
            </a:endParaRPr>
          </a:p>
          <a:p>
            <a:pPr marL="0" indent="0">
              <a:buNone/>
            </a:pPr>
            <a:endParaRPr lang="en-CA" dirty="0"/>
          </a:p>
        </p:txBody>
      </p:sp>
      <p:sp>
        <p:nvSpPr>
          <p:cNvPr id="4" name="Slide Number Placeholder 3">
            <a:extLst>
              <a:ext uri="{FF2B5EF4-FFF2-40B4-BE49-F238E27FC236}">
                <a16:creationId xmlns:a16="http://schemas.microsoft.com/office/drawing/2014/main" id="{54B79E84-EFA8-9BB3-7E45-2DBB62A881B8}"/>
              </a:ext>
            </a:extLst>
          </p:cNvPr>
          <p:cNvSpPr>
            <a:spLocks noGrp="1"/>
          </p:cNvSpPr>
          <p:nvPr>
            <p:ph type="sldNum" sz="quarter" idx="12"/>
          </p:nvPr>
        </p:nvSpPr>
        <p:spPr/>
        <p:txBody>
          <a:bodyPr/>
          <a:lstStyle/>
          <a:p>
            <a:fld id="{765A3995-EA89-A748-B436-FD1953E8BE74}" type="slidenum">
              <a:rPr lang="en-US" smtClean="0"/>
              <a:t>25</a:t>
            </a:fld>
            <a:endParaRPr lang="en-US"/>
          </a:p>
        </p:txBody>
      </p:sp>
    </p:spTree>
    <p:extLst>
      <p:ext uri="{BB962C8B-B14F-4D97-AF65-F5344CB8AC3E}">
        <p14:creationId xmlns:p14="http://schemas.microsoft.com/office/powerpoint/2010/main" val="148761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262C-85CB-4652-912F-1969BF3F50E0}"/>
              </a:ext>
            </a:extLst>
          </p:cNvPr>
          <p:cNvSpPr>
            <a:spLocks noGrp="1"/>
          </p:cNvSpPr>
          <p:nvPr>
            <p:ph type="title"/>
          </p:nvPr>
        </p:nvSpPr>
        <p:spPr>
          <a:xfrm>
            <a:off x="321129" y="133804"/>
            <a:ext cx="11672206" cy="1584098"/>
          </a:xfrm>
        </p:spPr>
        <p:txBody>
          <a:bodyPr>
            <a:normAutofit/>
          </a:bodyPr>
          <a:lstStyle/>
          <a:p>
            <a:r>
              <a:rPr lang="en-CA" sz="4200" dirty="0">
                <a:solidFill>
                  <a:srgbClr val="205590"/>
                </a:solidFill>
                <a:latin typeface="Arial"/>
                <a:cs typeface="Arial"/>
              </a:rPr>
              <a:t>Land &amp; African Ancestral Acknowledgements</a:t>
            </a:r>
            <a:endParaRPr lang="en-US" sz="4200" dirty="0">
              <a:solidFill>
                <a:srgbClr val="205590"/>
              </a:solidFill>
              <a:cs typeface="Calibri Light"/>
            </a:endParaRPr>
          </a:p>
        </p:txBody>
      </p:sp>
      <p:sp>
        <p:nvSpPr>
          <p:cNvPr id="3" name="Content Placeholder 2">
            <a:extLst>
              <a:ext uri="{FF2B5EF4-FFF2-40B4-BE49-F238E27FC236}">
                <a16:creationId xmlns:a16="http://schemas.microsoft.com/office/drawing/2014/main" id="{8A019FAD-A913-4FB0-880D-C7511D03ADED}"/>
              </a:ext>
            </a:extLst>
          </p:cNvPr>
          <p:cNvSpPr>
            <a:spLocks noGrp="1"/>
          </p:cNvSpPr>
          <p:nvPr>
            <p:ph idx="1"/>
          </p:nvPr>
        </p:nvSpPr>
        <p:spPr>
          <a:xfrm>
            <a:off x="470807" y="1403804"/>
            <a:ext cx="10828564" cy="4637088"/>
          </a:xfrm>
        </p:spPr>
        <p:txBody>
          <a:bodyPr vert="horz" lIns="91440" tIns="45720" rIns="91440" bIns="45720" rtlCol="0" anchor="t">
            <a:noAutofit/>
          </a:bodyPr>
          <a:lstStyle/>
          <a:p>
            <a:pPr>
              <a:buNone/>
            </a:pPr>
            <a:r>
              <a:rPr lang="en-CA" sz="2400" dirty="0">
                <a:latin typeface="Arial"/>
                <a:ea typeface="+mn-lt"/>
                <a:cs typeface="+mn-lt"/>
              </a:rPr>
              <a:t>Land acknowledgement</a:t>
            </a:r>
          </a:p>
          <a:p>
            <a:pPr>
              <a:buNone/>
            </a:pPr>
            <a:r>
              <a:rPr lang="en-CA" sz="2400" i="1" dirty="0">
                <a:latin typeface="Arial"/>
                <a:ea typeface="+mn-lt"/>
                <a:cs typeface="+mn-lt"/>
              </a:rPr>
              <a:t>"We acknowledge the land we are meeting on is the traditional territory of many nations including the </a:t>
            </a:r>
            <a:r>
              <a:rPr lang="en-CA" sz="2400" i="1" dirty="0" err="1">
                <a:latin typeface="Arial"/>
                <a:ea typeface="+mn-lt"/>
                <a:cs typeface="+mn-lt"/>
              </a:rPr>
              <a:t>Mississaugas</a:t>
            </a:r>
            <a:r>
              <a:rPr lang="en-CA" sz="2400" i="1" dirty="0">
                <a:latin typeface="Arial"/>
                <a:ea typeface="+mn-lt"/>
                <a:cs typeface="+mn-lt"/>
              </a:rPr>
              <a:t> of the Credit, the </a:t>
            </a:r>
            <a:r>
              <a:rPr lang="en-CA" sz="2400" i="1" dirty="0" err="1">
                <a:latin typeface="Arial"/>
                <a:ea typeface="+mn-lt"/>
                <a:cs typeface="+mn-lt"/>
              </a:rPr>
              <a:t>Anishnabeg</a:t>
            </a:r>
            <a:r>
              <a:rPr lang="en-CA" sz="2400" i="1" dirty="0">
                <a:latin typeface="Arial"/>
                <a:ea typeface="+mn-lt"/>
                <a:cs typeface="+mn-lt"/>
              </a:rPr>
              <a:t>, the Chippewa, the Haudenosaunee and the Wendat peoples and is now home to many diverse First Nations, Inuit and Metis peoples. We also acknowledge that Toronto is covered by Treaty 13 with the </a:t>
            </a:r>
            <a:r>
              <a:rPr lang="en-CA" sz="2400" i="1" dirty="0" err="1">
                <a:latin typeface="Arial"/>
                <a:ea typeface="+mn-lt"/>
                <a:cs typeface="+mn-lt"/>
              </a:rPr>
              <a:t>Mississaugas</a:t>
            </a:r>
            <a:r>
              <a:rPr lang="en-CA" sz="2400" i="1" dirty="0">
                <a:latin typeface="Arial"/>
                <a:ea typeface="+mn-lt"/>
                <a:cs typeface="+mn-lt"/>
              </a:rPr>
              <a:t> of the Credit"</a:t>
            </a:r>
            <a:endParaRPr lang="en-CA" sz="2400" dirty="0">
              <a:latin typeface="Arial"/>
              <a:ea typeface="+mn-lt"/>
              <a:cs typeface="+mn-lt"/>
            </a:endParaRPr>
          </a:p>
          <a:p>
            <a:pPr>
              <a:buNone/>
            </a:pPr>
            <a:r>
              <a:rPr lang="en-CA" sz="2400" dirty="0">
                <a:latin typeface="Arial"/>
                <a:ea typeface="+mn-lt"/>
                <a:cs typeface="+mn-lt"/>
              </a:rPr>
              <a:t>African Ancestral Acknowledgement</a:t>
            </a:r>
          </a:p>
          <a:p>
            <a:pPr>
              <a:buNone/>
            </a:pPr>
            <a:r>
              <a:rPr lang="en-CA" sz="2400" i="1" dirty="0">
                <a:latin typeface="Arial"/>
                <a:ea typeface="+mn-lt"/>
                <a:cs typeface="+mn-lt"/>
              </a:rPr>
              <a:t>"The City of Toronto acknowledges all Treaty peoples – including those who came here as settlers – as migrants either in this generation or in generations past – and those who came here involuntarily, particularly those brought to these lands as a result of the Trans-Atlantic Slave Trade and Slavery. We pay tribute to those ancestors of African origin and descent."</a:t>
            </a:r>
            <a:endParaRPr lang="en-CA" sz="2400" dirty="0">
              <a:latin typeface="Arial"/>
              <a:cs typeface="Arial"/>
            </a:endParaRPr>
          </a:p>
          <a:p>
            <a:pPr>
              <a:buNone/>
            </a:pPr>
            <a:endParaRPr lang="en-CA" sz="2000" i="1" dirty="0">
              <a:latin typeface="Arial"/>
              <a:cs typeface="Calibri" panose="020F0502020204030204"/>
            </a:endParaRPr>
          </a:p>
          <a:p>
            <a:pPr marL="0" indent="0">
              <a:buNone/>
            </a:pPr>
            <a:endParaRPr lang="en-CA" dirty="0">
              <a:cs typeface="Calibri" panose="020F0502020204030204"/>
            </a:endParaRPr>
          </a:p>
        </p:txBody>
      </p:sp>
      <p:sp>
        <p:nvSpPr>
          <p:cNvPr id="4" name="Slide Number Placeholder 3">
            <a:extLst>
              <a:ext uri="{FF2B5EF4-FFF2-40B4-BE49-F238E27FC236}">
                <a16:creationId xmlns:a16="http://schemas.microsoft.com/office/drawing/2014/main" id="{DE3B5061-B2B0-CAA9-80CF-AAF48DAF2DA4}"/>
              </a:ext>
            </a:extLst>
          </p:cNvPr>
          <p:cNvSpPr>
            <a:spLocks noGrp="1"/>
          </p:cNvSpPr>
          <p:nvPr>
            <p:ph type="sldNum" sz="quarter" idx="12"/>
          </p:nvPr>
        </p:nvSpPr>
        <p:spPr/>
        <p:txBody>
          <a:bodyPr/>
          <a:lstStyle/>
          <a:p>
            <a:fld id="{765A3995-EA89-A748-B436-FD1953E8BE74}" type="slidenum">
              <a:rPr lang="en-US" smtClean="0"/>
              <a:t>3</a:t>
            </a:fld>
            <a:endParaRPr lang="en-US"/>
          </a:p>
        </p:txBody>
      </p:sp>
    </p:spTree>
    <p:extLst>
      <p:ext uri="{BB962C8B-B14F-4D97-AF65-F5344CB8AC3E}">
        <p14:creationId xmlns:p14="http://schemas.microsoft.com/office/powerpoint/2010/main" val="87759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89056-287D-4C93-B2B3-5C7658F2C4B9}"/>
              </a:ext>
            </a:extLst>
          </p:cNvPr>
          <p:cNvSpPr>
            <a:spLocks noGrp="1"/>
          </p:cNvSpPr>
          <p:nvPr>
            <p:ph type="title"/>
          </p:nvPr>
        </p:nvSpPr>
        <p:spPr/>
        <p:txBody>
          <a:bodyPr>
            <a:normAutofit/>
          </a:bodyPr>
          <a:lstStyle/>
          <a:p>
            <a:r>
              <a:rPr lang="en-US" dirty="0">
                <a:solidFill>
                  <a:srgbClr val="205590"/>
                </a:solidFill>
                <a:latin typeface="Arial"/>
                <a:cs typeface="Arial"/>
              </a:rPr>
              <a:t>Advisory Group Introductions</a:t>
            </a:r>
            <a:endParaRPr lang="en-CA" dirty="0">
              <a:solidFill>
                <a:srgbClr val="205590"/>
              </a:solidFill>
              <a:latin typeface="Arial"/>
              <a:cs typeface="Arial"/>
            </a:endParaRPr>
          </a:p>
        </p:txBody>
      </p:sp>
      <p:sp>
        <p:nvSpPr>
          <p:cNvPr id="3" name="Content Placeholder 2">
            <a:extLst>
              <a:ext uri="{FF2B5EF4-FFF2-40B4-BE49-F238E27FC236}">
                <a16:creationId xmlns:a16="http://schemas.microsoft.com/office/drawing/2014/main" id="{9F15E2B5-C7E6-47A6-9FF7-21BC62685AA4}"/>
              </a:ext>
            </a:extLst>
          </p:cNvPr>
          <p:cNvSpPr>
            <a:spLocks noGrp="1"/>
          </p:cNvSpPr>
          <p:nvPr>
            <p:ph idx="1"/>
          </p:nvPr>
        </p:nvSpPr>
        <p:spPr/>
        <p:txBody>
          <a:bodyPr/>
          <a:lstStyle/>
          <a:p>
            <a:pPr marL="0" indent="0" algn="ctr" rtl="0" fontAlgn="base">
              <a:buNone/>
            </a:pPr>
            <a:r>
              <a:rPr lang="en-CA" sz="3600" b="0" i="0" u="none" strike="noStrike" dirty="0">
                <a:solidFill>
                  <a:srgbClr val="000000"/>
                </a:solidFill>
                <a:effectLst/>
                <a:latin typeface="Arial" panose="020B0604020202020204" pitchFamily="34" charset="0"/>
                <a:cs typeface="Arial" panose="020B0604020202020204" pitchFamily="34" charset="0"/>
              </a:rPr>
              <a:t>Welcome back</a:t>
            </a:r>
            <a:endParaRPr lang="en-US" sz="3600" b="0" i="0" dirty="0">
              <a:solidFill>
                <a:srgbClr val="000000"/>
              </a:solidFill>
              <a:effectLst/>
              <a:latin typeface="Arial" panose="020B0604020202020204" pitchFamily="34" charset="0"/>
              <a:cs typeface="Arial" panose="020B0604020202020204" pitchFamily="34" charset="0"/>
            </a:endParaRPr>
          </a:p>
          <a:p>
            <a:pPr marL="0" indent="0" algn="ctr" rtl="0" fontAlgn="base">
              <a:buNone/>
            </a:pPr>
            <a:endParaRPr lang="en-CA" sz="3600" b="0" i="0" u="none" strike="noStrike" dirty="0">
              <a:solidFill>
                <a:srgbClr val="000000"/>
              </a:solidFill>
              <a:effectLst/>
              <a:latin typeface="Arial" panose="020B0604020202020204" pitchFamily="34" charset="0"/>
              <a:cs typeface="Arial" panose="020B0604020202020204" pitchFamily="34" charset="0"/>
            </a:endParaRPr>
          </a:p>
          <a:p>
            <a:pPr marL="0" indent="0" algn="ctr" rtl="0" fontAlgn="base">
              <a:buNone/>
            </a:pPr>
            <a:r>
              <a:rPr lang="en-CA" sz="3600" b="0" i="0" u="none" strike="noStrike" dirty="0">
                <a:solidFill>
                  <a:srgbClr val="000000"/>
                </a:solidFill>
                <a:effectLst/>
                <a:latin typeface="Arial" panose="020B0604020202020204" pitchFamily="34" charset="0"/>
                <a:cs typeface="Arial" panose="020B0604020202020204" pitchFamily="34" charset="0"/>
              </a:rPr>
              <a:t>Please introduce yourself (name, organization)</a:t>
            </a:r>
            <a:endParaRPr lang="en-CA" sz="3600" b="0" i="0" dirty="0">
              <a:solidFill>
                <a:srgbClr val="000000"/>
              </a:solidFill>
              <a:effectLst/>
              <a:latin typeface="Arial" panose="020B0604020202020204" pitchFamily="34" charset="0"/>
              <a:cs typeface="Arial" panose="020B0604020202020204" pitchFamily="34" charset="0"/>
            </a:endParaRPr>
          </a:p>
          <a:p>
            <a:pPr marL="0" indent="0">
              <a:buNone/>
            </a:pPr>
            <a:endParaRPr lang="en-CA" dirty="0"/>
          </a:p>
        </p:txBody>
      </p:sp>
      <p:sp>
        <p:nvSpPr>
          <p:cNvPr id="4" name="Slide Number Placeholder 3">
            <a:extLst>
              <a:ext uri="{FF2B5EF4-FFF2-40B4-BE49-F238E27FC236}">
                <a16:creationId xmlns:a16="http://schemas.microsoft.com/office/drawing/2014/main" id="{1B98DB6C-39B5-7108-0A62-ED290BB71897}"/>
              </a:ext>
            </a:extLst>
          </p:cNvPr>
          <p:cNvSpPr>
            <a:spLocks noGrp="1"/>
          </p:cNvSpPr>
          <p:nvPr>
            <p:ph type="sldNum" sz="quarter" idx="12"/>
          </p:nvPr>
        </p:nvSpPr>
        <p:spPr/>
        <p:txBody>
          <a:bodyPr/>
          <a:lstStyle/>
          <a:p>
            <a:fld id="{765A3995-EA89-A748-B436-FD1953E8BE74}" type="slidenum">
              <a:rPr lang="en-US" smtClean="0"/>
              <a:t>4</a:t>
            </a:fld>
            <a:endParaRPr lang="en-US"/>
          </a:p>
        </p:txBody>
      </p:sp>
    </p:spTree>
    <p:extLst>
      <p:ext uri="{BB962C8B-B14F-4D97-AF65-F5344CB8AC3E}">
        <p14:creationId xmlns:p14="http://schemas.microsoft.com/office/powerpoint/2010/main" val="332460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B644-1A94-49B8-1EFE-06FB90FD1B2B}"/>
              </a:ext>
            </a:extLst>
          </p:cNvPr>
          <p:cNvSpPr>
            <a:spLocks noGrp="1"/>
          </p:cNvSpPr>
          <p:nvPr>
            <p:ph type="title"/>
          </p:nvPr>
        </p:nvSpPr>
        <p:spPr/>
        <p:txBody>
          <a:bodyPr/>
          <a:lstStyle/>
          <a:p>
            <a:r>
              <a:rPr lang="en-CA" dirty="0">
                <a:solidFill>
                  <a:schemeClr val="accent1">
                    <a:lumMod val="75000"/>
                  </a:schemeClr>
                </a:solidFill>
                <a:latin typeface="Arial" panose="020B0604020202020204" pitchFamily="34" charset="0"/>
                <a:cs typeface="Arial" panose="020B0604020202020204" pitchFamily="34" charset="0"/>
              </a:rPr>
              <a:t>Recap Meeting 1: February 25, 2022</a:t>
            </a:r>
            <a:endParaRPr lang="en-CA" dirty="0"/>
          </a:p>
        </p:txBody>
      </p:sp>
      <p:sp>
        <p:nvSpPr>
          <p:cNvPr id="3" name="Content Placeholder 2">
            <a:extLst>
              <a:ext uri="{FF2B5EF4-FFF2-40B4-BE49-F238E27FC236}">
                <a16:creationId xmlns:a16="http://schemas.microsoft.com/office/drawing/2014/main" id="{A048F03E-C68B-4CB0-52E5-CC539736E1AC}"/>
              </a:ext>
            </a:extLst>
          </p:cNvPr>
          <p:cNvSpPr>
            <a:spLocks noGrp="1"/>
          </p:cNvSpPr>
          <p:nvPr>
            <p:ph idx="1"/>
          </p:nvPr>
        </p:nvSpPr>
        <p:spPr/>
        <p:txBody>
          <a:bodyPr/>
          <a:lstStyle/>
          <a:p>
            <a:pPr marL="0" indent="0" algn="ctr">
              <a:buNone/>
            </a:pPr>
            <a:endParaRPr lang="en-CA" sz="2800" dirty="0">
              <a:solidFill>
                <a:srgbClr val="000000"/>
              </a:solidFill>
              <a:latin typeface="Arial" panose="020B0604020202020204" pitchFamily="34" charset="0"/>
              <a:cs typeface="Arial" panose="020B0604020202020204" pitchFamily="34" charset="0"/>
            </a:endParaRPr>
          </a:p>
          <a:p>
            <a:pPr marL="0" indent="0" algn="ctr">
              <a:buNone/>
            </a:pPr>
            <a:r>
              <a:rPr lang="en-CA" sz="2800" dirty="0">
                <a:solidFill>
                  <a:srgbClr val="000000"/>
                </a:solidFill>
                <a:latin typeface="Arial" panose="020B0604020202020204" pitchFamily="34" charset="0"/>
                <a:cs typeface="Arial" panose="020B0604020202020204" pitchFamily="34" charset="0"/>
              </a:rPr>
              <a:t>See </a:t>
            </a:r>
            <a:r>
              <a:rPr lang="en-CA" sz="2800" dirty="0">
                <a:solidFill>
                  <a:srgbClr val="000000"/>
                </a:solidFill>
                <a:latin typeface="Arial" panose="020B0604020202020204" pitchFamily="34" charset="0"/>
                <a:cs typeface="Arial" panose="020B0604020202020204" pitchFamily="34" charset="0"/>
                <a:hlinkClick r:id="rId2"/>
              </a:rPr>
              <a:t>link</a:t>
            </a:r>
            <a:r>
              <a:rPr lang="en-CA" sz="2800" dirty="0">
                <a:solidFill>
                  <a:srgbClr val="000000"/>
                </a:solidFill>
                <a:latin typeface="Arial" panose="020B0604020202020204" pitchFamily="34" charset="0"/>
                <a:cs typeface="Arial" panose="020B0604020202020204" pitchFamily="34" charset="0"/>
              </a:rPr>
              <a:t> to meeting presentation</a:t>
            </a:r>
            <a:endParaRPr lang="en-US" sz="2800" b="0" i="0" dirty="0">
              <a:solidFill>
                <a:srgbClr val="000000"/>
              </a:solidFill>
              <a:effectLst/>
              <a:latin typeface="Arial" panose="020B0604020202020204" pitchFamily="34" charset="0"/>
              <a:cs typeface="Arial" panose="020B0604020202020204" pitchFamily="34" charset="0"/>
            </a:endParaRPr>
          </a:p>
          <a:p>
            <a:pPr marL="0" indent="0">
              <a:buNone/>
            </a:pPr>
            <a:endParaRPr lang="en-CA" dirty="0"/>
          </a:p>
        </p:txBody>
      </p:sp>
      <p:sp>
        <p:nvSpPr>
          <p:cNvPr id="4" name="Slide Number Placeholder 3">
            <a:extLst>
              <a:ext uri="{FF2B5EF4-FFF2-40B4-BE49-F238E27FC236}">
                <a16:creationId xmlns:a16="http://schemas.microsoft.com/office/drawing/2014/main" id="{B3823DB5-BE39-97FF-6FCD-A8EFC7D5C5EB}"/>
              </a:ext>
            </a:extLst>
          </p:cNvPr>
          <p:cNvSpPr>
            <a:spLocks noGrp="1"/>
          </p:cNvSpPr>
          <p:nvPr>
            <p:ph type="sldNum" sz="quarter" idx="12"/>
          </p:nvPr>
        </p:nvSpPr>
        <p:spPr/>
        <p:txBody>
          <a:bodyPr/>
          <a:lstStyle/>
          <a:p>
            <a:fld id="{765A3995-EA89-A748-B436-FD1953E8BE74}" type="slidenum">
              <a:rPr lang="en-US" smtClean="0"/>
              <a:t>5</a:t>
            </a:fld>
            <a:endParaRPr lang="en-US"/>
          </a:p>
        </p:txBody>
      </p:sp>
    </p:spTree>
    <p:extLst>
      <p:ext uri="{BB962C8B-B14F-4D97-AF65-F5344CB8AC3E}">
        <p14:creationId xmlns:p14="http://schemas.microsoft.com/office/powerpoint/2010/main" val="281500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247F-5861-6F22-87C9-1F78F81F0BC0}"/>
              </a:ext>
            </a:extLst>
          </p:cNvPr>
          <p:cNvSpPr>
            <a:spLocks noGrp="1"/>
          </p:cNvSpPr>
          <p:nvPr>
            <p:ph type="title"/>
          </p:nvPr>
        </p:nvSpPr>
        <p:spPr>
          <a:xfrm>
            <a:off x="694362" y="407202"/>
            <a:ext cx="10515600" cy="1325563"/>
          </a:xfrm>
        </p:spPr>
        <p:txBody>
          <a:bodyPr/>
          <a:lstStyle/>
          <a:p>
            <a:r>
              <a:rPr lang="en-US" sz="4400" dirty="0"/>
              <a:t>Recap: Key Issues and Challenges</a:t>
            </a:r>
            <a:endParaRPr lang="en-CA" dirty="0"/>
          </a:p>
        </p:txBody>
      </p:sp>
      <p:sp>
        <p:nvSpPr>
          <p:cNvPr id="3" name="Content Placeholder 2">
            <a:extLst>
              <a:ext uri="{FF2B5EF4-FFF2-40B4-BE49-F238E27FC236}">
                <a16:creationId xmlns:a16="http://schemas.microsoft.com/office/drawing/2014/main" id="{E1879B29-A873-1602-40C7-C81248F4F185}"/>
              </a:ext>
            </a:extLst>
          </p:cNvPr>
          <p:cNvSpPr>
            <a:spLocks noGrp="1"/>
          </p:cNvSpPr>
          <p:nvPr>
            <p:ph idx="1"/>
          </p:nvPr>
        </p:nvSpPr>
        <p:spPr>
          <a:xfrm>
            <a:off x="694362" y="1690688"/>
            <a:ext cx="10515600" cy="4760110"/>
          </a:xfrm>
        </p:spPr>
        <p:txBody>
          <a:bodyPr>
            <a:noAutofit/>
          </a:bodyPr>
          <a:lstStyle/>
          <a:p>
            <a:pPr marL="285750" indent="-285750">
              <a:buFont typeface="Arial" panose="020B0604020202020204" pitchFamily="34" charset="0"/>
              <a:buChar char="•"/>
            </a:pPr>
            <a:r>
              <a:rPr lang="en-CA" sz="2500" dirty="0">
                <a:latin typeface="Arial" panose="020B0604020202020204" pitchFamily="34" charset="0"/>
                <a:cs typeface="Arial" panose="020B0604020202020204" pitchFamily="34" charset="0"/>
              </a:rPr>
              <a:t>Outreach and recruitment strategies that connect employers with Black, Indigenous and equity-seeking communities </a:t>
            </a:r>
          </a:p>
          <a:p>
            <a:pPr marL="285750" indent="-285750">
              <a:buFont typeface="Arial" panose="020B0604020202020204" pitchFamily="34" charset="0"/>
              <a:buChar char="•"/>
            </a:pPr>
            <a:r>
              <a:rPr lang="en-CA" sz="2500" dirty="0">
                <a:latin typeface="Arial" panose="020B0604020202020204" pitchFamily="34" charset="0"/>
                <a:cs typeface="Arial" panose="020B0604020202020204" pitchFamily="34" charset="0"/>
              </a:rPr>
              <a:t>Achieve community benefits hiring objectives in coordination with skilled trade unions</a:t>
            </a:r>
          </a:p>
          <a:p>
            <a:pPr marL="285750" indent="-285750">
              <a:buFont typeface="Arial" panose="020B0604020202020204" pitchFamily="34" charset="0"/>
              <a:buChar char="•"/>
            </a:pPr>
            <a:r>
              <a:rPr lang="en-CA" sz="2500" dirty="0">
                <a:latin typeface="Arial" panose="020B0604020202020204" pitchFamily="34" charset="0"/>
                <a:cs typeface="Arial" panose="020B0604020202020204" pitchFamily="34" charset="0"/>
              </a:rPr>
              <a:t>Data tracking and reporting for compliance</a:t>
            </a:r>
          </a:p>
          <a:p>
            <a:pPr marL="285750" indent="-285750">
              <a:buFont typeface="Arial" panose="020B0604020202020204" pitchFamily="34" charset="0"/>
              <a:buChar char="•"/>
            </a:pPr>
            <a:r>
              <a:rPr lang="en-CA" sz="2500" dirty="0">
                <a:latin typeface="Arial" panose="020B0604020202020204" pitchFamily="34" charset="0"/>
                <a:cs typeface="Arial" panose="020B0604020202020204" pitchFamily="34" charset="0"/>
              </a:rPr>
              <a:t>Setting hard targets that are specific, ambitious and achievable</a:t>
            </a:r>
          </a:p>
          <a:p>
            <a:pPr marL="285750" indent="-285750">
              <a:buFont typeface="Arial" panose="020B0604020202020204" pitchFamily="34" charset="0"/>
              <a:buChar char="•"/>
            </a:pPr>
            <a:r>
              <a:rPr lang="en-CA" sz="2500" dirty="0">
                <a:latin typeface="Arial" panose="020B0604020202020204" pitchFamily="34" charset="0"/>
                <a:cs typeface="Arial" panose="020B0604020202020204" pitchFamily="34" charset="0"/>
              </a:rPr>
              <a:t>Coordinated systems approaches to hiring pathways and social procurement</a:t>
            </a:r>
            <a:endParaRPr lang="en-CA" sz="2500" dirty="0"/>
          </a:p>
        </p:txBody>
      </p:sp>
      <p:sp>
        <p:nvSpPr>
          <p:cNvPr id="4" name="Slide Number Placeholder 3">
            <a:extLst>
              <a:ext uri="{FF2B5EF4-FFF2-40B4-BE49-F238E27FC236}">
                <a16:creationId xmlns:a16="http://schemas.microsoft.com/office/drawing/2014/main" id="{B322370A-7FD6-D234-0770-18FF724BCD17}"/>
              </a:ext>
            </a:extLst>
          </p:cNvPr>
          <p:cNvSpPr>
            <a:spLocks noGrp="1"/>
          </p:cNvSpPr>
          <p:nvPr>
            <p:ph type="sldNum" sz="quarter" idx="12"/>
          </p:nvPr>
        </p:nvSpPr>
        <p:spPr/>
        <p:txBody>
          <a:bodyPr/>
          <a:lstStyle/>
          <a:p>
            <a:fld id="{765A3995-EA89-A748-B436-FD1953E8BE74}" type="slidenum">
              <a:rPr lang="en-US" smtClean="0"/>
              <a:t>6</a:t>
            </a:fld>
            <a:endParaRPr lang="en-US"/>
          </a:p>
        </p:txBody>
      </p:sp>
    </p:spTree>
    <p:extLst>
      <p:ext uri="{BB962C8B-B14F-4D97-AF65-F5344CB8AC3E}">
        <p14:creationId xmlns:p14="http://schemas.microsoft.com/office/powerpoint/2010/main" val="406905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BF22B-0022-C55A-D668-08A69C271D37}"/>
              </a:ext>
            </a:extLst>
          </p:cNvPr>
          <p:cNvSpPr>
            <a:spLocks noGrp="1"/>
          </p:cNvSpPr>
          <p:nvPr>
            <p:ph type="title"/>
          </p:nvPr>
        </p:nvSpPr>
        <p:spPr/>
        <p:txBody>
          <a:bodyPr/>
          <a:lstStyle/>
          <a:p>
            <a:r>
              <a:rPr lang="en-US" sz="4400" dirty="0"/>
              <a:t>Recap: Community Partners &amp; Key Stakeholders</a:t>
            </a:r>
            <a:endParaRPr lang="en-CA" dirty="0"/>
          </a:p>
        </p:txBody>
      </p:sp>
      <p:sp>
        <p:nvSpPr>
          <p:cNvPr id="3" name="Content Placeholder 2">
            <a:extLst>
              <a:ext uri="{FF2B5EF4-FFF2-40B4-BE49-F238E27FC236}">
                <a16:creationId xmlns:a16="http://schemas.microsoft.com/office/drawing/2014/main" id="{7C16D387-A1BB-166F-2D21-CA8451A33A00}"/>
              </a:ext>
            </a:extLst>
          </p:cNvPr>
          <p:cNvSpPr>
            <a:spLocks noGrp="1"/>
          </p:cNvSpPr>
          <p:nvPr>
            <p:ph idx="1"/>
          </p:nvPr>
        </p:nvSpPr>
        <p:spPr>
          <a:xfrm>
            <a:off x="838200" y="1690688"/>
            <a:ext cx="10515600" cy="4879832"/>
          </a:xfrm>
        </p:spPr>
        <p:txBody>
          <a:bodyPr>
            <a:normAutofit fontScale="25000" lnSpcReduction="20000"/>
          </a:bodyPr>
          <a:lstStyle/>
          <a:p>
            <a:pPr marL="0" indent="0">
              <a:buNone/>
            </a:pPr>
            <a:r>
              <a:rPr lang="en-CA" sz="8800" b="1" dirty="0">
                <a:latin typeface="Calibri" panose="020F0502020204030204" pitchFamily="34" charset="0"/>
                <a:cs typeface="Calibri" panose="020F0502020204030204" pitchFamily="34" charset="0"/>
              </a:rPr>
              <a:t>Community partners and key stakeholders have expertise and capacity that the City can leverage, as opposed to doing it alone</a:t>
            </a:r>
          </a:p>
          <a:p>
            <a:pPr marL="0" indent="0">
              <a:buNone/>
            </a:pPr>
            <a:endParaRPr lang="en-CA" sz="3200" b="1" dirty="0">
              <a:latin typeface="Calibri" panose="020F0502020204030204" pitchFamily="34" charset="0"/>
              <a:cs typeface="Calibri" panose="020F0502020204030204" pitchFamily="34" charset="0"/>
            </a:endParaRPr>
          </a:p>
          <a:p>
            <a:pPr marL="0" indent="0">
              <a:buNone/>
            </a:pPr>
            <a:r>
              <a:rPr lang="en-US" sz="8800" b="1" dirty="0">
                <a:solidFill>
                  <a:srgbClr val="ED5504"/>
                </a:solidFill>
                <a:latin typeface="Arial" panose="020B0604020202020204" pitchFamily="34" charset="0"/>
                <a:cs typeface="Arial" panose="020B0604020202020204" pitchFamily="34" charset="0"/>
              </a:rPr>
              <a:t>Eco-system Players</a:t>
            </a:r>
          </a:p>
          <a:p>
            <a:pPr marL="0" indent="0">
              <a:buNone/>
            </a:pPr>
            <a:endParaRPr lang="en-US" sz="3200" b="1" dirty="0">
              <a:solidFill>
                <a:srgbClr val="ED5504"/>
              </a:solidFill>
              <a:latin typeface="Arial" panose="020B0604020202020204" pitchFamily="34" charset="0"/>
              <a:cs typeface="Arial" panose="020B0604020202020204" pitchFamily="34" charset="0"/>
            </a:endParaRPr>
          </a:p>
          <a:p>
            <a:pPr marL="0" indent="0" fontAlgn="t">
              <a:buNone/>
            </a:pPr>
            <a:r>
              <a:rPr lang="en-CA" sz="8000" dirty="0">
                <a:latin typeface="Arial" panose="020B0604020202020204" pitchFamily="34" charset="0"/>
                <a:cs typeface="Arial" panose="020B0604020202020204" pitchFamily="34" charset="0"/>
              </a:rPr>
              <a:t>Anchor institutions such as colleges, 			Employers</a:t>
            </a:r>
          </a:p>
          <a:p>
            <a:pPr marL="0" indent="0" fontAlgn="t">
              <a:buNone/>
            </a:pPr>
            <a:r>
              <a:rPr lang="en-CA" sz="8000" dirty="0">
                <a:latin typeface="Arial" panose="020B0604020202020204" pitchFamily="34" charset="0"/>
                <a:cs typeface="Arial" panose="020B0604020202020204" pitchFamily="34" charset="0"/>
              </a:rPr>
              <a:t>universities and hospitals				Employment service providers </a:t>
            </a:r>
          </a:p>
          <a:p>
            <a:pPr marL="0" indent="0" fontAlgn="t">
              <a:buNone/>
            </a:pPr>
            <a:r>
              <a:rPr lang="en-CA" sz="8000" dirty="0">
                <a:latin typeface="Arial" panose="020B0604020202020204" pitchFamily="34" charset="0"/>
                <a:cs typeface="Arial" panose="020B0604020202020204" pitchFamily="34" charset="0"/>
              </a:rPr>
              <a:t>Black (led, serving, focused) organizations 		Grant makers </a:t>
            </a:r>
          </a:p>
          <a:p>
            <a:pPr marL="0" indent="0" fontAlgn="t">
              <a:buNone/>
            </a:pPr>
            <a:r>
              <a:rPr lang="en-CA" sz="8000" dirty="0">
                <a:latin typeface="Arial" panose="020B0604020202020204" pitchFamily="34" charset="0"/>
                <a:cs typeface="Arial" panose="020B0604020202020204" pitchFamily="34" charset="0"/>
              </a:rPr>
              <a:t>Businesses (local and diverse-owned)			Indigenous (led, serving, 	</a:t>
            </a:r>
          </a:p>
          <a:p>
            <a:pPr marL="0" indent="0" fontAlgn="t">
              <a:buNone/>
            </a:pPr>
            <a:r>
              <a:rPr lang="en-CA" sz="8000" dirty="0">
                <a:latin typeface="Arial" panose="020B0604020202020204" pitchFamily="34" charset="0"/>
                <a:cs typeface="Arial" panose="020B0604020202020204" pitchFamily="34" charset="0"/>
              </a:rPr>
              <a:t>City divisions, agencies and corporations 		focused) </a:t>
            </a:r>
          </a:p>
          <a:p>
            <a:pPr marL="0" indent="0" fontAlgn="t">
              <a:buNone/>
            </a:pPr>
            <a:r>
              <a:rPr lang="en-CA" sz="8000" dirty="0">
                <a:latin typeface="Arial" panose="020B0604020202020204" pitchFamily="34" charset="0"/>
                <a:cs typeface="Arial" panose="020B0604020202020204" pitchFamily="34" charset="0"/>
              </a:rPr>
              <a:t>Colleges and universities 				Social enterprises 		</a:t>
            </a:r>
          </a:p>
          <a:p>
            <a:pPr marL="0" indent="0" fontAlgn="t">
              <a:buNone/>
            </a:pPr>
            <a:r>
              <a:rPr lang="en-CA" sz="8000" dirty="0">
                <a:latin typeface="Arial" panose="020B0604020202020204" pitchFamily="34" charset="0"/>
                <a:cs typeface="Arial" panose="020B0604020202020204" pitchFamily="34" charset="0"/>
              </a:rPr>
              <a:t>Community organizations 				Training centres</a:t>
            </a:r>
          </a:p>
          <a:p>
            <a:pPr marL="0" indent="0" fontAlgn="t">
              <a:buNone/>
            </a:pPr>
            <a:r>
              <a:rPr lang="en-CA" sz="8000" dirty="0">
                <a:latin typeface="Arial" panose="020B0604020202020204" pitchFamily="34" charset="0"/>
                <a:cs typeface="Arial" panose="020B0604020202020204" pitchFamily="34" charset="0"/>
              </a:rPr>
              <a:t>Contractor						Unions</a:t>
            </a:r>
          </a:p>
          <a:p>
            <a:pPr marL="0" indent="0" fontAlgn="t">
              <a:buNone/>
            </a:pPr>
            <a:r>
              <a:rPr lang="en-CA" sz="8000" dirty="0">
                <a:latin typeface="Arial" panose="020B0604020202020204" pitchFamily="34" charset="0"/>
                <a:cs typeface="Arial" panose="020B0604020202020204" pitchFamily="34" charset="0"/>
              </a:rPr>
              <a:t>Contractor Associations</a:t>
            </a:r>
          </a:p>
          <a:p>
            <a:pPr marL="0" indent="0" fontAlgn="t">
              <a:buNone/>
            </a:pPr>
            <a:r>
              <a:rPr lang="en-CA" sz="8000" dirty="0">
                <a:latin typeface="Arial" panose="020B0604020202020204" pitchFamily="34" charset="0"/>
                <a:cs typeface="Arial" panose="020B0604020202020204" pitchFamily="34" charset="0"/>
              </a:rPr>
              <a:t>Developers 	</a:t>
            </a:r>
            <a:r>
              <a:rPr lang="en-CA" sz="8800" dirty="0">
                <a:latin typeface="Arial" panose="020B0604020202020204" pitchFamily="34" charset="0"/>
                <a:cs typeface="Arial" panose="020B0604020202020204" pitchFamily="34" charset="0"/>
              </a:rPr>
              <a:t>		</a:t>
            </a:r>
          </a:p>
          <a:p>
            <a:pPr marL="0" indent="0" fontAlgn="t">
              <a:buNone/>
            </a:pPr>
            <a:r>
              <a:rPr lang="en-CA" sz="8800" dirty="0">
                <a:latin typeface="Arial" panose="020B0604020202020204" pitchFamily="34" charset="0"/>
                <a:cs typeface="Arial" panose="020B0604020202020204" pitchFamily="34" charset="0"/>
              </a:rPr>
              <a:t> 	</a:t>
            </a:r>
          </a:p>
          <a:p>
            <a:pPr marL="0" indent="0">
              <a:buNone/>
            </a:pPr>
            <a:endParaRPr lang="en-US" b="1" dirty="0">
              <a:solidFill>
                <a:srgbClr val="ED5504"/>
              </a:solidFill>
              <a:latin typeface="Arial" panose="020B0604020202020204" pitchFamily="34" charset="0"/>
              <a:cs typeface="Arial" panose="020B0604020202020204" pitchFamily="34" charset="0"/>
            </a:endParaRPr>
          </a:p>
          <a:p>
            <a:pPr marL="0" indent="0">
              <a:buNone/>
            </a:pPr>
            <a:endParaRPr lang="en-US" sz="2800" b="1" dirty="0">
              <a:solidFill>
                <a:srgbClr val="ED5504"/>
              </a:solidFill>
              <a:latin typeface="Arial" panose="020B0604020202020204" pitchFamily="34" charset="0"/>
              <a:cs typeface="Arial" panose="020B0604020202020204" pitchFamily="34" charset="0"/>
            </a:endParaRPr>
          </a:p>
          <a:p>
            <a:pPr marL="0" indent="0">
              <a:buNone/>
            </a:pPr>
            <a:endParaRPr lang="en-CA" dirty="0"/>
          </a:p>
        </p:txBody>
      </p:sp>
      <p:sp>
        <p:nvSpPr>
          <p:cNvPr id="4" name="Slide Number Placeholder 3">
            <a:extLst>
              <a:ext uri="{FF2B5EF4-FFF2-40B4-BE49-F238E27FC236}">
                <a16:creationId xmlns:a16="http://schemas.microsoft.com/office/drawing/2014/main" id="{63A1076C-FE4A-38FB-DB98-7150D9AE1143}"/>
              </a:ext>
            </a:extLst>
          </p:cNvPr>
          <p:cNvSpPr>
            <a:spLocks noGrp="1"/>
          </p:cNvSpPr>
          <p:nvPr>
            <p:ph type="sldNum" sz="quarter" idx="12"/>
          </p:nvPr>
        </p:nvSpPr>
        <p:spPr/>
        <p:txBody>
          <a:bodyPr/>
          <a:lstStyle/>
          <a:p>
            <a:fld id="{765A3995-EA89-A748-B436-FD1953E8BE74}" type="slidenum">
              <a:rPr lang="en-US" smtClean="0"/>
              <a:t>7</a:t>
            </a:fld>
            <a:endParaRPr lang="en-US"/>
          </a:p>
        </p:txBody>
      </p:sp>
    </p:spTree>
    <p:extLst>
      <p:ext uri="{BB962C8B-B14F-4D97-AF65-F5344CB8AC3E}">
        <p14:creationId xmlns:p14="http://schemas.microsoft.com/office/powerpoint/2010/main" val="2124704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358" y="271462"/>
            <a:ext cx="10515600" cy="1325563"/>
          </a:xfrm>
        </p:spPr>
        <p:txBody>
          <a:bodyPr>
            <a:normAutofit/>
          </a:bodyPr>
          <a:lstStyle/>
          <a:p>
            <a:r>
              <a:rPr lang="en-US" dirty="0">
                <a:solidFill>
                  <a:srgbClr val="205590"/>
                </a:solidFill>
                <a:latin typeface="Arial"/>
                <a:cs typeface="Arial"/>
              </a:rPr>
              <a:t>Community Benefits Advisory Group Terms of Reference</a:t>
            </a:r>
            <a:endParaRPr lang="en-CA" dirty="0">
              <a:solidFill>
                <a:srgbClr val="205590"/>
              </a:solidFill>
              <a:latin typeface="Arial"/>
              <a:cs typeface="Arial"/>
            </a:endParaRPr>
          </a:p>
        </p:txBody>
      </p:sp>
      <p:graphicFrame>
        <p:nvGraphicFramePr>
          <p:cNvPr id="11" name="Content Placeholder 10">
            <a:extLst>
              <a:ext uri="{FF2B5EF4-FFF2-40B4-BE49-F238E27FC236}">
                <a16:creationId xmlns:a16="http://schemas.microsoft.com/office/drawing/2014/main" id="{8AC5CD99-7D5E-4FA9-A52F-43C82FDC4C74}"/>
              </a:ext>
            </a:extLst>
          </p:cNvPr>
          <p:cNvGraphicFramePr>
            <a:graphicFrameLocks noGrp="1"/>
          </p:cNvGraphicFramePr>
          <p:nvPr>
            <p:ph idx="1"/>
            <p:extLst>
              <p:ext uri="{D42A27DB-BD31-4B8C-83A1-F6EECF244321}">
                <p14:modId xmlns:p14="http://schemas.microsoft.com/office/powerpoint/2010/main" val="2022241876"/>
              </p:ext>
            </p:extLst>
          </p:nvPr>
        </p:nvGraphicFramePr>
        <p:xfrm>
          <a:off x="678094" y="1716066"/>
          <a:ext cx="10805627" cy="4417606"/>
        </p:xfrm>
        <a:graphic>
          <a:graphicData uri="http://schemas.openxmlformats.org/drawingml/2006/table">
            <a:tbl>
              <a:tblPr firstRow="1" firstCol="1" bandRow="1"/>
              <a:tblGrid>
                <a:gridCol w="2455138">
                  <a:extLst>
                    <a:ext uri="{9D8B030D-6E8A-4147-A177-3AD203B41FA5}">
                      <a16:colId xmlns:a16="http://schemas.microsoft.com/office/drawing/2014/main" val="3114545417"/>
                    </a:ext>
                  </a:extLst>
                </a:gridCol>
                <a:gridCol w="515006">
                  <a:extLst>
                    <a:ext uri="{9D8B030D-6E8A-4147-A177-3AD203B41FA5}">
                      <a16:colId xmlns:a16="http://schemas.microsoft.com/office/drawing/2014/main" val="227277685"/>
                    </a:ext>
                  </a:extLst>
                </a:gridCol>
                <a:gridCol w="7835483">
                  <a:extLst>
                    <a:ext uri="{9D8B030D-6E8A-4147-A177-3AD203B41FA5}">
                      <a16:colId xmlns:a16="http://schemas.microsoft.com/office/drawing/2014/main" val="241219665"/>
                    </a:ext>
                  </a:extLst>
                </a:gridCol>
              </a:tblGrid>
              <a:tr h="1586097">
                <a:tc>
                  <a:txBody>
                    <a:bodyPr/>
                    <a:lstStyle/>
                    <a:p>
                      <a:pPr algn="ctr">
                        <a:lnSpc>
                          <a:spcPct val="107000"/>
                        </a:lnSpc>
                        <a:spcAft>
                          <a:spcPts val="800"/>
                        </a:spcAft>
                      </a:pPr>
                      <a:r>
                        <a:rPr lang="en-CA" sz="2000" b="1" dirty="0">
                          <a:effectLst/>
                          <a:latin typeface="Arial" panose="020B0604020202020204" pitchFamily="34" charset="0"/>
                          <a:ea typeface="Calibri" panose="020F0502020204030204" pitchFamily="34" charset="0"/>
                          <a:cs typeface="Arial" panose="020B0604020202020204" pitchFamily="34" charset="0"/>
                        </a:rPr>
                        <a:t>Purpose</a:t>
                      </a:r>
                      <a:endParaRPr lang="en-CA" sz="20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CA"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nchor="ctr">
                    <a:lnL>
                      <a:noFill/>
                    </a:lnL>
                    <a:lnR>
                      <a:noFill/>
                    </a:lnR>
                    <a:lnT>
                      <a:noFill/>
                    </a:lnT>
                    <a:lnB>
                      <a:noFill/>
                    </a:lnB>
                    <a:solidFill>
                      <a:schemeClr val="tx2">
                        <a:lumMod val="20000"/>
                        <a:lumOff val="80000"/>
                      </a:schemeClr>
                    </a:solidFill>
                  </a:tcPr>
                </a:tc>
                <a:tc>
                  <a:txBody>
                    <a:bodyPr/>
                    <a:lstStyle/>
                    <a:p>
                      <a:pPr algn="l">
                        <a:lnSpc>
                          <a:spcPct val="107000"/>
                        </a:lnSpc>
                        <a:spcAft>
                          <a:spcPts val="800"/>
                        </a:spcAft>
                      </a:pPr>
                      <a:endParaRPr lang="en-CA"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tx2">
                        <a:lumMod val="20000"/>
                        <a:lumOff val="80000"/>
                      </a:schemeClr>
                    </a:solidFill>
                  </a:tcPr>
                </a:tc>
                <a:tc>
                  <a:txBody>
                    <a:bodyPr/>
                    <a:lstStyle/>
                    <a:p>
                      <a:pPr algn="l">
                        <a:lnSpc>
                          <a:spcPct val="107000"/>
                        </a:lnSpc>
                        <a:spcAft>
                          <a:spcPts val="800"/>
                        </a:spcAft>
                      </a:pPr>
                      <a:r>
                        <a:rPr lang="en-CA" sz="2000" dirty="0">
                          <a:effectLst/>
                          <a:latin typeface="Arial" panose="020B0604020202020204" pitchFamily="34" charset="0"/>
                          <a:ea typeface="Calibri" panose="020F0502020204030204" pitchFamily="34" charset="0"/>
                          <a:cs typeface="Arial" panose="020B0604020202020204" pitchFamily="34" charset="0"/>
                        </a:rPr>
                        <a:t>To bring together knowledge and experiences of strategic partners to collaboratively problem solve key issues and challenges related to City’s Community Benefits Framework</a:t>
                      </a:r>
                      <a:r>
                        <a:rPr lang="en-CA" sz="2000" b="1" dirty="0">
                          <a:effectLst/>
                          <a:latin typeface="Arial" panose="020B0604020202020204" pitchFamily="34" charset="0"/>
                          <a:ea typeface="Calibri" panose="020F0502020204030204" pitchFamily="34" charset="0"/>
                          <a:cs typeface="Arial" panose="020B0604020202020204" pitchFamily="34" charset="0"/>
                        </a:rPr>
                        <a:t> </a:t>
                      </a:r>
                      <a:endParaRPr lang="en-CA"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3054874996"/>
                  </a:ext>
                </a:extLst>
              </a:tr>
              <a:tr h="1563104">
                <a:tc>
                  <a:txBody>
                    <a:bodyPr/>
                    <a:lstStyle/>
                    <a:p>
                      <a:pPr algn="ctr">
                        <a:lnSpc>
                          <a:spcPct val="107000"/>
                        </a:lnSpc>
                        <a:spcAft>
                          <a:spcPts val="800"/>
                        </a:spcAft>
                      </a:pPr>
                      <a:r>
                        <a:rPr lang="en-CA" sz="2000" b="1">
                          <a:effectLst/>
                          <a:latin typeface="Arial" panose="020B0604020202020204" pitchFamily="34" charset="0"/>
                          <a:ea typeface="Calibri" panose="020F0502020204030204" pitchFamily="34" charset="0"/>
                          <a:cs typeface="Arial" panose="020B0604020202020204" pitchFamily="34" charset="0"/>
                        </a:rPr>
                        <a:t>Guiding Principles </a:t>
                      </a:r>
                      <a:endParaRPr lang="en-CA" sz="200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n-CA"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nchor="ctr">
                    <a:lnL>
                      <a:noFill/>
                    </a:lnL>
                    <a:lnR>
                      <a:noFill/>
                    </a:lnR>
                    <a:lnT>
                      <a:noFill/>
                    </a:lnT>
                    <a:lnB>
                      <a:noFill/>
                    </a:lnB>
                  </a:tcPr>
                </a:tc>
                <a:tc>
                  <a:txBody>
                    <a:bodyPr/>
                    <a:lstStyle/>
                    <a:p>
                      <a:pPr>
                        <a:lnSpc>
                          <a:spcPct val="107000"/>
                        </a:lnSpc>
                        <a:spcAft>
                          <a:spcPts val="600"/>
                        </a:spcAft>
                      </a:pPr>
                      <a:endParaRPr lang="en-CA"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7000"/>
                        </a:lnSpc>
                        <a:spcAft>
                          <a:spcPts val="800"/>
                        </a:spcAft>
                      </a:pPr>
                      <a:r>
                        <a:rPr lang="en-CA" sz="2000">
                          <a:effectLst/>
                          <a:latin typeface="Arial" panose="020B0604020202020204" pitchFamily="34" charset="0"/>
                          <a:ea typeface="Calibri" panose="020F0502020204030204" pitchFamily="34" charset="0"/>
                          <a:cs typeface="Arial" panose="020B0604020202020204" pitchFamily="34" charset="0"/>
                        </a:rPr>
                        <a:t>Social and economic inclusion</a:t>
                      </a:r>
                    </a:p>
                    <a:p>
                      <a:pPr>
                        <a:lnSpc>
                          <a:spcPct val="107000"/>
                        </a:lnSpc>
                        <a:spcAft>
                          <a:spcPts val="800"/>
                        </a:spcAft>
                      </a:pPr>
                      <a:r>
                        <a:rPr lang="en-CA" sz="2000">
                          <a:effectLst/>
                          <a:latin typeface="Arial" panose="020B0604020202020204" pitchFamily="34" charset="0"/>
                          <a:ea typeface="Calibri" panose="020F0502020204030204" pitchFamily="34" charset="0"/>
                          <a:cs typeface="Arial" panose="020B0604020202020204" pitchFamily="34" charset="0"/>
                        </a:rPr>
                        <a:t>Engagement with strategic partners is vital </a:t>
                      </a:r>
                    </a:p>
                    <a:p>
                      <a:pPr>
                        <a:lnSpc>
                          <a:spcPct val="107000"/>
                        </a:lnSpc>
                        <a:spcAft>
                          <a:spcPts val="600"/>
                        </a:spcAft>
                      </a:pPr>
                      <a:r>
                        <a:rPr lang="en-CA" sz="2000">
                          <a:effectLst/>
                          <a:latin typeface="Arial" panose="020B0604020202020204" pitchFamily="34" charset="0"/>
                          <a:ea typeface="Calibri" panose="020F0502020204030204" pitchFamily="34" charset="0"/>
                          <a:cs typeface="Arial" panose="020B0604020202020204" pitchFamily="34" charset="0"/>
                        </a:rPr>
                        <a:t>Systems approach to collaboration and joint problem solving</a:t>
                      </a:r>
                      <a:r>
                        <a:rPr lang="en-CA" sz="2000" b="1">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nchor="ctr">
                    <a:lnL>
                      <a:noFill/>
                    </a:lnL>
                    <a:lnR>
                      <a:noFill/>
                    </a:lnR>
                    <a:lnT>
                      <a:noFill/>
                    </a:lnT>
                    <a:lnB>
                      <a:noFill/>
                    </a:lnB>
                  </a:tcPr>
                </a:tc>
                <a:extLst>
                  <a:ext uri="{0D108BD9-81ED-4DB2-BD59-A6C34878D82A}">
                    <a16:rowId xmlns:a16="http://schemas.microsoft.com/office/drawing/2014/main" val="1824990249"/>
                  </a:ext>
                </a:extLst>
              </a:tr>
              <a:tr h="1268405">
                <a:tc>
                  <a:txBody>
                    <a:bodyPr/>
                    <a:lstStyle/>
                    <a:p>
                      <a:pPr algn="ctr">
                        <a:lnSpc>
                          <a:spcPct val="107000"/>
                        </a:lnSpc>
                        <a:spcAft>
                          <a:spcPts val="800"/>
                        </a:spcAft>
                      </a:pPr>
                      <a:r>
                        <a:rPr lang="en-CA" sz="2000" b="1">
                          <a:effectLst/>
                          <a:latin typeface="Arial" panose="020B0604020202020204" pitchFamily="34" charset="0"/>
                          <a:ea typeface="Calibri" panose="020F0502020204030204" pitchFamily="34" charset="0"/>
                          <a:cs typeface="Arial" panose="020B0604020202020204" pitchFamily="34" charset="0"/>
                        </a:rPr>
                        <a:t>Ad Hoc Working Groups</a:t>
                      </a:r>
                      <a:endParaRPr lang="en-CA"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tx2">
                        <a:lumMod val="20000"/>
                        <a:lumOff val="80000"/>
                      </a:schemeClr>
                    </a:solidFill>
                  </a:tcPr>
                </a:tc>
                <a:tc>
                  <a:txBody>
                    <a:bodyPr/>
                    <a:lstStyle/>
                    <a:p>
                      <a:pPr>
                        <a:lnSpc>
                          <a:spcPct val="107000"/>
                        </a:lnSpc>
                        <a:spcAft>
                          <a:spcPts val="800"/>
                        </a:spcAft>
                      </a:pPr>
                      <a:endParaRPr lang="en-CA"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tx2">
                        <a:lumMod val="20000"/>
                        <a:lumOff val="80000"/>
                      </a:schemeClr>
                    </a:solidFill>
                  </a:tcPr>
                </a:tc>
                <a:tc>
                  <a:txBody>
                    <a:bodyPr/>
                    <a:lstStyle/>
                    <a:p>
                      <a:pPr>
                        <a:lnSpc>
                          <a:spcPct val="107000"/>
                        </a:lnSpc>
                        <a:spcBef>
                          <a:spcPts val="600"/>
                        </a:spcBef>
                        <a:spcAft>
                          <a:spcPts val="600"/>
                        </a:spcAft>
                      </a:pPr>
                      <a:r>
                        <a:rPr lang="en-CA" sz="2000" dirty="0">
                          <a:effectLst/>
                          <a:latin typeface="Arial" panose="020B0604020202020204" pitchFamily="34" charset="0"/>
                          <a:ea typeface="Calibri" panose="020F0502020204030204" pitchFamily="34" charset="0"/>
                          <a:cs typeface="Arial" panose="020B0604020202020204" pitchFamily="34" charset="0"/>
                        </a:rPr>
                        <a:t>1 representative at Community Benefits Advisory Group </a:t>
                      </a:r>
                    </a:p>
                    <a:p>
                      <a:pPr>
                        <a:lnSpc>
                          <a:spcPct val="107000"/>
                        </a:lnSpc>
                        <a:spcAft>
                          <a:spcPts val="800"/>
                        </a:spcAft>
                      </a:pPr>
                      <a:r>
                        <a:rPr lang="en-CA" sz="2000" dirty="0">
                          <a:effectLst/>
                          <a:latin typeface="Arial" panose="020B0604020202020204" pitchFamily="34" charset="0"/>
                          <a:ea typeface="Calibri" panose="020F0502020204030204" pitchFamily="34" charset="0"/>
                          <a:cs typeface="Arial" panose="020B0604020202020204" pitchFamily="34" charset="0"/>
                        </a:rPr>
                        <a:t>Up to 2 representatives at each Ad Hoc Working Group</a:t>
                      </a:r>
                    </a:p>
                  </a:txBody>
                  <a:tcPr marL="68580" marR="68580" marT="0" marB="0" anchor="ctr">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1265104032"/>
                  </a:ext>
                </a:extLst>
              </a:tr>
            </a:tbl>
          </a:graphicData>
        </a:graphic>
      </p:graphicFrame>
      <p:sp>
        <p:nvSpPr>
          <p:cNvPr id="3" name="Slide Number Placeholder 2">
            <a:extLst>
              <a:ext uri="{FF2B5EF4-FFF2-40B4-BE49-F238E27FC236}">
                <a16:creationId xmlns:a16="http://schemas.microsoft.com/office/drawing/2014/main" id="{5082D9F5-BC6A-6754-ED6E-7560258EA22B}"/>
              </a:ext>
            </a:extLst>
          </p:cNvPr>
          <p:cNvSpPr>
            <a:spLocks noGrp="1"/>
          </p:cNvSpPr>
          <p:nvPr>
            <p:ph type="sldNum" sz="quarter" idx="12"/>
          </p:nvPr>
        </p:nvSpPr>
        <p:spPr/>
        <p:txBody>
          <a:bodyPr/>
          <a:lstStyle/>
          <a:p>
            <a:fld id="{765A3995-EA89-A748-B436-FD1953E8BE74}" type="slidenum">
              <a:rPr lang="en-US" smtClean="0"/>
              <a:t>8</a:t>
            </a:fld>
            <a:endParaRPr lang="en-US"/>
          </a:p>
        </p:txBody>
      </p:sp>
    </p:spTree>
    <p:extLst>
      <p:ext uri="{BB962C8B-B14F-4D97-AF65-F5344CB8AC3E}">
        <p14:creationId xmlns:p14="http://schemas.microsoft.com/office/powerpoint/2010/main" val="2487232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28" y="216598"/>
            <a:ext cx="10515600" cy="1325563"/>
          </a:xfrm>
        </p:spPr>
        <p:txBody>
          <a:bodyPr>
            <a:normAutofit/>
          </a:bodyPr>
          <a:lstStyle/>
          <a:p>
            <a:r>
              <a:rPr lang="en-US" dirty="0">
                <a:solidFill>
                  <a:srgbClr val="205590"/>
                </a:solidFill>
                <a:latin typeface="Arial"/>
                <a:cs typeface="Arial"/>
              </a:rPr>
              <a:t>CB Advisory Group Feedback Survey Summary of Findings</a:t>
            </a:r>
            <a:endParaRPr lang="en-CA" i="1" dirty="0">
              <a:solidFill>
                <a:srgbClr val="205590"/>
              </a:solidFill>
              <a:latin typeface="Arial"/>
              <a:cs typeface="Arial"/>
            </a:endParaRPr>
          </a:p>
        </p:txBody>
      </p:sp>
      <p:sp>
        <p:nvSpPr>
          <p:cNvPr id="4" name="Content Placeholder 3"/>
          <p:cNvSpPr txBox="1">
            <a:spLocks noGrp="1"/>
          </p:cNvSpPr>
          <p:nvPr>
            <p:ph idx="1"/>
          </p:nvPr>
        </p:nvSpPr>
        <p:spPr>
          <a:xfrm>
            <a:off x="262128" y="1707266"/>
            <a:ext cx="11566497" cy="4306307"/>
          </a:xfrm>
          <a:prstGeom prst="rect">
            <a:avLst/>
          </a:prstGeom>
          <a:noFill/>
        </p:spPr>
        <p:txBody>
          <a:bodyPr wrap="square" lIns="91440" tIns="45720" rIns="91440" bIns="45720" rtlCol="0" anchor="t">
            <a:spAutoFit/>
          </a:bodyPr>
          <a:lstStyle/>
          <a:p>
            <a:pPr marL="0" indent="0" algn="ctr" rtl="0" fontAlgn="base">
              <a:spcAft>
                <a:spcPts val="1200"/>
              </a:spcAft>
              <a:buNone/>
            </a:pPr>
            <a:r>
              <a:rPr lang="en-US" sz="2000" b="1" i="0" u="none" strike="noStrike" dirty="0" err="1">
                <a:solidFill>
                  <a:srgbClr val="000000"/>
                </a:solidFill>
                <a:effectLst/>
                <a:latin typeface="Arial"/>
                <a:cs typeface="Arial"/>
              </a:rPr>
              <a:t>CheckMarket</a:t>
            </a:r>
            <a:r>
              <a:rPr lang="en-US" sz="2000" b="1" i="0" u="none" strike="noStrike" dirty="0">
                <a:solidFill>
                  <a:srgbClr val="000000"/>
                </a:solidFill>
                <a:effectLst/>
                <a:latin typeface="Arial"/>
                <a:cs typeface="Arial"/>
              </a:rPr>
              <a:t> online survey (January 24th – February 7th, 2023)</a:t>
            </a:r>
            <a:r>
              <a:rPr lang="en-US" sz="2000" b="0" i="0" dirty="0">
                <a:solidFill>
                  <a:srgbClr val="000000"/>
                </a:solidFill>
                <a:effectLst/>
                <a:latin typeface="Arial"/>
                <a:cs typeface="Arial"/>
              </a:rPr>
              <a:t>​</a:t>
            </a:r>
          </a:p>
          <a:p>
            <a:pPr marL="0" indent="0" algn="ctr" rtl="0" fontAlgn="base">
              <a:spcAft>
                <a:spcPts val="1200"/>
              </a:spcAft>
              <a:buNone/>
            </a:pPr>
            <a:r>
              <a:rPr lang="en-US" sz="2000" b="1" i="0" u="none" strike="noStrike" dirty="0">
                <a:solidFill>
                  <a:srgbClr val="000000"/>
                </a:solidFill>
                <a:effectLst/>
                <a:latin typeface="Arial"/>
                <a:cs typeface="Arial"/>
              </a:rPr>
              <a:t>56%</a:t>
            </a:r>
            <a:r>
              <a:rPr lang="en-US" sz="2000" b="0" i="0" u="none" strike="noStrike" dirty="0">
                <a:solidFill>
                  <a:srgbClr val="000000"/>
                </a:solidFill>
                <a:effectLst/>
                <a:latin typeface="Arial"/>
                <a:cs typeface="Arial"/>
              </a:rPr>
              <a:t> response rate (33 out of 59 total respondents)</a:t>
            </a:r>
            <a:r>
              <a:rPr lang="en-US" sz="2000" b="0" i="0" dirty="0">
                <a:solidFill>
                  <a:srgbClr val="000000"/>
                </a:solidFill>
                <a:effectLst/>
                <a:latin typeface="Arial"/>
                <a:cs typeface="Arial"/>
              </a:rPr>
              <a:t>​</a:t>
            </a:r>
          </a:p>
          <a:p>
            <a:pPr marL="0" indent="0" algn="l" rtl="0" fontAlgn="base">
              <a:buNone/>
            </a:pPr>
            <a:r>
              <a:rPr lang="en-US" sz="2000" b="1" i="0" strike="noStrike" dirty="0">
                <a:solidFill>
                  <a:srgbClr val="000000"/>
                </a:solidFill>
                <a:effectLst/>
                <a:latin typeface="Arial"/>
                <a:cs typeface="Arial"/>
              </a:rPr>
              <a:t>Respondents reported:</a:t>
            </a:r>
            <a:r>
              <a:rPr lang="en-US" sz="2000" b="1" i="0" dirty="0">
                <a:solidFill>
                  <a:srgbClr val="000000"/>
                </a:solidFill>
                <a:effectLst/>
                <a:latin typeface="Arial"/>
                <a:cs typeface="Arial"/>
              </a:rPr>
              <a:t>​</a:t>
            </a:r>
          </a:p>
          <a:p>
            <a:pPr lvl="1" fontAlgn="base">
              <a:buFont typeface="Arial" panose="020B0604020202020204" pitchFamily="34" charset="0"/>
              <a:buChar char="•"/>
            </a:pPr>
            <a:r>
              <a:rPr lang="en-US" sz="2000" b="0" i="0" u="none" strike="noStrike" dirty="0">
                <a:solidFill>
                  <a:srgbClr val="000000"/>
                </a:solidFill>
                <a:effectLst/>
                <a:latin typeface="Arial"/>
                <a:cs typeface="Arial"/>
              </a:rPr>
              <a:t>Overall agreement to continue with the Advisory Group's current mandate and goals</a:t>
            </a:r>
            <a:r>
              <a:rPr lang="en-US" sz="2000" b="0" i="0" dirty="0">
                <a:solidFill>
                  <a:srgbClr val="000000"/>
                </a:solidFill>
                <a:effectLst/>
                <a:latin typeface="Arial"/>
                <a:cs typeface="Arial"/>
              </a:rPr>
              <a:t>​</a:t>
            </a:r>
          </a:p>
          <a:p>
            <a:pPr lvl="1" fontAlgn="base">
              <a:buFont typeface="Arial" panose="020B0604020202020204" pitchFamily="34" charset="0"/>
              <a:buChar char="•"/>
            </a:pPr>
            <a:r>
              <a:rPr lang="en-US" sz="2000" b="0" i="0" u="none" strike="noStrike" dirty="0">
                <a:solidFill>
                  <a:srgbClr val="000000"/>
                </a:solidFill>
                <a:effectLst/>
                <a:latin typeface="Arial"/>
                <a:cs typeface="Arial"/>
              </a:rPr>
              <a:t>Satisfaction with the current frequency and duration of meetings (twice a year; 2- hour meetings)</a:t>
            </a:r>
            <a:r>
              <a:rPr lang="en-US" sz="2000" b="0" i="0" dirty="0">
                <a:solidFill>
                  <a:srgbClr val="000000"/>
                </a:solidFill>
                <a:effectLst/>
                <a:latin typeface="Arial"/>
                <a:cs typeface="Arial"/>
              </a:rPr>
              <a:t>​</a:t>
            </a:r>
          </a:p>
          <a:p>
            <a:pPr lvl="1" fontAlgn="base">
              <a:spcAft>
                <a:spcPts val="1200"/>
              </a:spcAft>
              <a:buFont typeface="Arial" panose="020B0604020202020204" pitchFamily="34" charset="0"/>
              <a:buChar char="•"/>
            </a:pPr>
            <a:r>
              <a:rPr lang="en-US" sz="2000" b="0" i="0" u="none" strike="noStrike" dirty="0">
                <a:solidFill>
                  <a:srgbClr val="000000"/>
                </a:solidFill>
                <a:effectLst/>
                <a:latin typeface="Arial"/>
                <a:cs typeface="Arial"/>
              </a:rPr>
              <a:t>Stakeholder engagement and collaboration is what the group is "doing right to advance the agenda of community benefits"</a:t>
            </a:r>
            <a:r>
              <a:rPr lang="en-US" sz="2000" b="0" i="0" dirty="0">
                <a:solidFill>
                  <a:srgbClr val="000000"/>
                </a:solidFill>
                <a:effectLst/>
                <a:latin typeface="Arial"/>
                <a:cs typeface="Arial"/>
              </a:rPr>
              <a:t>​</a:t>
            </a:r>
          </a:p>
          <a:p>
            <a:pPr marL="0" indent="0" algn="l" rtl="0" fontAlgn="base">
              <a:buNone/>
            </a:pPr>
            <a:r>
              <a:rPr lang="en-US" sz="2000" b="1" i="0" strike="noStrike" dirty="0">
                <a:solidFill>
                  <a:srgbClr val="000000"/>
                </a:solidFill>
                <a:effectLst/>
                <a:latin typeface="Arial"/>
                <a:cs typeface="Arial"/>
              </a:rPr>
              <a:t>Respondents suggested:</a:t>
            </a:r>
            <a:r>
              <a:rPr lang="en-US" sz="2000" b="1" i="0" dirty="0">
                <a:solidFill>
                  <a:srgbClr val="000000"/>
                </a:solidFill>
                <a:effectLst/>
                <a:latin typeface="Arial"/>
                <a:cs typeface="Arial"/>
              </a:rPr>
              <a:t>​</a:t>
            </a:r>
          </a:p>
          <a:p>
            <a:pPr lvl="1" fontAlgn="base">
              <a:buFont typeface="Arial" panose="020B0604020202020204" pitchFamily="34" charset="0"/>
              <a:buChar char="•"/>
            </a:pPr>
            <a:r>
              <a:rPr lang="en-US" sz="2000" b="0" i="0" u="none" strike="noStrike" dirty="0">
                <a:solidFill>
                  <a:srgbClr val="000000"/>
                </a:solidFill>
                <a:effectLst/>
                <a:latin typeface="Arial"/>
                <a:cs typeface="Arial"/>
              </a:rPr>
              <a:t>Vision/mission/mandate of the CB team should be clear </a:t>
            </a:r>
            <a:r>
              <a:rPr lang="en-US" sz="2000" b="0" i="0" dirty="0">
                <a:solidFill>
                  <a:srgbClr val="000000"/>
                </a:solidFill>
                <a:effectLst/>
                <a:latin typeface="Arial"/>
                <a:cs typeface="Arial"/>
              </a:rPr>
              <a:t>​</a:t>
            </a:r>
          </a:p>
          <a:p>
            <a:pPr lvl="1" fontAlgn="base">
              <a:buFont typeface="Arial" panose="020B0604020202020204" pitchFamily="34" charset="0"/>
              <a:buChar char="•"/>
            </a:pPr>
            <a:r>
              <a:rPr lang="en-US" sz="2000" b="0" i="0" u="none" strike="noStrike" dirty="0">
                <a:solidFill>
                  <a:srgbClr val="000000"/>
                </a:solidFill>
                <a:effectLst/>
                <a:latin typeface="Arial"/>
                <a:cs typeface="Arial"/>
              </a:rPr>
              <a:t>CB team should set realistic/attainable goals in their work </a:t>
            </a:r>
            <a:r>
              <a:rPr lang="en-US" sz="2000" b="0" i="0" dirty="0">
                <a:solidFill>
                  <a:srgbClr val="000000"/>
                </a:solidFill>
                <a:effectLst/>
                <a:latin typeface="Arial"/>
                <a:cs typeface="Arial"/>
              </a:rPr>
              <a:t>​</a:t>
            </a:r>
            <a:endParaRPr lang="en-CA" sz="2000" b="1" dirty="0">
              <a:solidFill>
                <a:srgbClr val="FF0000"/>
              </a:solidFill>
              <a:latin typeface="Arial"/>
              <a:cs typeface="Arial"/>
            </a:endParaRPr>
          </a:p>
        </p:txBody>
      </p:sp>
      <p:sp>
        <p:nvSpPr>
          <p:cNvPr id="3" name="Slide Number Placeholder 2">
            <a:extLst>
              <a:ext uri="{FF2B5EF4-FFF2-40B4-BE49-F238E27FC236}">
                <a16:creationId xmlns:a16="http://schemas.microsoft.com/office/drawing/2014/main" id="{03966AF3-4037-0497-5EA1-A3B9BD43465F}"/>
              </a:ext>
            </a:extLst>
          </p:cNvPr>
          <p:cNvSpPr>
            <a:spLocks noGrp="1"/>
          </p:cNvSpPr>
          <p:nvPr>
            <p:ph type="sldNum" sz="quarter" idx="12"/>
          </p:nvPr>
        </p:nvSpPr>
        <p:spPr/>
        <p:txBody>
          <a:bodyPr/>
          <a:lstStyle/>
          <a:p>
            <a:fld id="{765A3995-EA89-A748-B436-FD1953E8BE74}" type="slidenum">
              <a:rPr lang="en-US" smtClean="0"/>
              <a:t>9</a:t>
            </a:fld>
            <a:endParaRPr lang="en-US"/>
          </a:p>
        </p:txBody>
      </p:sp>
    </p:spTree>
    <p:extLst>
      <p:ext uri="{BB962C8B-B14F-4D97-AF65-F5344CB8AC3E}">
        <p14:creationId xmlns:p14="http://schemas.microsoft.com/office/powerpoint/2010/main" val="1448327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T_Blue_Grey_Style.potx [Read-Only]" id="{343322DF-9708-48C9-A952-7E33AEF8C6F3}" vid="{F026EE26-F9D6-4571-A796-8E087E86BD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b22cf2a-a0e5-455e-b678-f73742b3452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45A0D09489334488CC263E480F1571" ma:contentTypeVersion="6" ma:contentTypeDescription="Create a new document." ma:contentTypeScope="" ma:versionID="e7c2848ae73b61581da1b6277e35db06">
  <xsd:schema xmlns:xsd="http://www.w3.org/2001/XMLSchema" xmlns:xs="http://www.w3.org/2001/XMLSchema" xmlns:p="http://schemas.microsoft.com/office/2006/metadata/properties" xmlns:ns3="6b22cf2a-a0e5-455e-b678-f73742b34525" xmlns:ns4="ed0a3b5c-f53e-4ff0-8360-e44c6c0c3f05" targetNamespace="http://schemas.microsoft.com/office/2006/metadata/properties" ma:root="true" ma:fieldsID="7d558362694c9e04fe501582fdf0c3e1" ns3:_="" ns4:_="">
    <xsd:import namespace="6b22cf2a-a0e5-455e-b678-f73742b34525"/>
    <xsd:import namespace="ed0a3b5c-f53e-4ff0-8360-e44c6c0c3f0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2cf2a-a0e5-455e-b678-f73742b345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0a3b5c-f53e-4ff0-8360-e44c6c0c3f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54DE9D-849B-419D-AB95-1C51D936A643}">
  <ds:schemaRefs>
    <ds:schemaRef ds:uri="http://schemas.microsoft.com/sharepoint/v3/contenttype/forms"/>
  </ds:schemaRefs>
</ds:datastoreItem>
</file>

<file path=customXml/itemProps2.xml><?xml version="1.0" encoding="utf-8"?>
<ds:datastoreItem xmlns:ds="http://schemas.openxmlformats.org/officeDocument/2006/customXml" ds:itemID="{8EBEE6CD-5203-46E2-9559-6CCB5574F6E5}">
  <ds:schemaRefs>
    <ds:schemaRef ds:uri="http://purl.org/dc/terms/"/>
    <ds:schemaRef ds:uri="6b22cf2a-a0e5-455e-b678-f73742b34525"/>
    <ds:schemaRef ds:uri="http://schemas.microsoft.com/office/2006/documentManagement/types"/>
    <ds:schemaRef ds:uri="http://purl.org/dc/elements/1.1/"/>
    <ds:schemaRef ds:uri="ed0a3b5c-f53e-4ff0-8360-e44c6c0c3f05"/>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AE24AE88-A280-4946-A0D0-DD79764F183D}">
  <ds:schemaRefs>
    <ds:schemaRef ds:uri="6b22cf2a-a0e5-455e-b678-f73742b34525"/>
    <ds:schemaRef ds:uri="ed0a3b5c-f53e-4ff0-8360-e44c6c0c3f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cot-blue-grey-style (1)</Template>
  <TotalTime>511</TotalTime>
  <Words>1993</Words>
  <Application>Microsoft Office PowerPoint</Application>
  <PresentationFormat>Widescreen</PresentationFormat>
  <Paragraphs>274</Paragraphs>
  <Slides>25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Community Benefits  Advisory Group </vt:lpstr>
      <vt:lpstr>Agenda</vt:lpstr>
      <vt:lpstr>Land &amp; African Ancestral Acknowledgements</vt:lpstr>
      <vt:lpstr>Advisory Group Introductions</vt:lpstr>
      <vt:lpstr>Recap Meeting 1: February 25, 2022</vt:lpstr>
      <vt:lpstr>Recap: Key Issues and Challenges</vt:lpstr>
      <vt:lpstr>Recap: Community Partners &amp; Key Stakeholders</vt:lpstr>
      <vt:lpstr>Community Benefits Advisory Group Terms of Reference</vt:lpstr>
      <vt:lpstr>CB Advisory Group Feedback Survey Summary of Findings</vt:lpstr>
      <vt:lpstr>Questions</vt:lpstr>
      <vt:lpstr>  Ad Hoc Working Group 1: Community Benefits Hiring, Recruitment and Retention​</vt:lpstr>
      <vt:lpstr>Working Group 1 Deliverables </vt:lpstr>
      <vt:lpstr>Deliverable 1: Hiring Pathways</vt:lpstr>
      <vt:lpstr>Deliverable 2: Hiring Forecast &amp; Employer Engagement </vt:lpstr>
      <vt:lpstr>Deliverable 3: Partnership Models</vt:lpstr>
      <vt:lpstr>Ad Hoc Working Group 2:   Community Benefits Hiring with Skilled Trades Unions</vt:lpstr>
      <vt:lpstr>Roadmap – Working Group 2 </vt:lpstr>
      <vt:lpstr>Updates – Working Group 2 </vt:lpstr>
      <vt:lpstr>Ad Hoc Working Group 3:  Community Benefits Workforce Development Monitoring  and Evaluation (M&amp;E)</vt:lpstr>
      <vt:lpstr>Working Group 3: Roadmap</vt:lpstr>
      <vt:lpstr>Working Group 3: Steps along our roadmap</vt:lpstr>
      <vt:lpstr>Key learnings and principles</vt:lpstr>
      <vt:lpstr>Pilot testing: Community Benefits Toolkit</vt:lpstr>
      <vt:lpstr>Pilot testing opportunities and risks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Matteo Colangelo</dc:creator>
  <cp:lastModifiedBy>Freida Cordoba</cp:lastModifiedBy>
  <cp:revision>19</cp:revision>
  <dcterms:created xsi:type="dcterms:W3CDTF">2022-12-28T16:00:35Z</dcterms:created>
  <dcterms:modified xsi:type="dcterms:W3CDTF">2023-06-07T15:07:30Z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0x0101006D45A0D09489334488CC263E480F1571</vt:lpwstr>
  </property>
</Properties>
</file>